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29" autoAdjust="0"/>
    <p:restoredTop sz="94660"/>
  </p:normalViewPr>
  <p:slideViewPr>
    <p:cSldViewPr>
      <p:cViewPr varScale="1">
        <p:scale>
          <a:sx n="69" d="100"/>
          <a:sy n="69" d="100"/>
        </p:scale>
        <p:origin x="-11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70503-8E18-4940-917E-B7D4C2891EF1}" type="datetimeFigureOut">
              <a:rPr lang="el-GR" smtClean="0"/>
              <a:pPr/>
              <a:t>26/1/2016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7557F-3826-460B-9039-DB3BEF921C9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817557F-3826-460B-9039-DB3BEF921C9C}"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F9305A65-AD36-4F24-A252-62D87EE53315}" type="datetimeFigureOut">
              <a:rPr lang="el-GR" smtClean="0"/>
              <a:pPr/>
              <a:t>26/1/2016</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E095D12-BEF9-4F64-8917-7A8E60BD03A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9305A65-AD36-4F24-A252-62D87EE53315}" type="datetimeFigureOut">
              <a:rPr lang="el-GR" smtClean="0"/>
              <a:pPr/>
              <a:t>26/1/2016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095D12-BEF9-4F64-8917-7A8E60BD03A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9305A65-AD36-4F24-A252-62D87EE53315}" type="datetimeFigureOut">
              <a:rPr lang="el-GR" smtClean="0"/>
              <a:pPr/>
              <a:t>26/1/2016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095D12-BEF9-4F64-8917-7A8E60BD03A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9305A65-AD36-4F24-A252-62D87EE53315}" type="datetimeFigureOut">
              <a:rPr lang="el-GR" smtClean="0"/>
              <a:pPr/>
              <a:t>26/1/2016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095D12-BEF9-4F64-8917-7A8E60BD03A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9305A65-AD36-4F24-A252-62D87EE53315}" type="datetimeFigureOut">
              <a:rPr lang="el-GR" smtClean="0"/>
              <a:pPr/>
              <a:t>26/1/2016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E095D12-BEF9-4F64-8917-7A8E60BD03A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9305A65-AD36-4F24-A252-62D87EE53315}" type="datetimeFigureOut">
              <a:rPr lang="el-GR" smtClean="0"/>
              <a:pPr/>
              <a:t>26/1/2016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E095D12-BEF9-4F64-8917-7A8E60BD03A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F9305A65-AD36-4F24-A252-62D87EE53315}" type="datetimeFigureOut">
              <a:rPr lang="el-GR" smtClean="0"/>
              <a:pPr/>
              <a:t>26/1/2016</a:t>
            </a:fld>
            <a:endParaRPr lang="el-GR"/>
          </a:p>
        </p:txBody>
      </p:sp>
      <p:sp>
        <p:nvSpPr>
          <p:cNvPr id="27" name="26 - Θέση αριθμού διαφάνειας"/>
          <p:cNvSpPr>
            <a:spLocks noGrp="1"/>
          </p:cNvSpPr>
          <p:nvPr>
            <p:ph type="sldNum" sz="quarter" idx="11"/>
          </p:nvPr>
        </p:nvSpPr>
        <p:spPr/>
        <p:txBody>
          <a:bodyPr rtlCol="0"/>
          <a:lstStyle/>
          <a:p>
            <a:fld id="{4E095D12-BEF9-4F64-8917-7A8E60BD03A3}"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F9305A65-AD36-4F24-A252-62D87EE53315}" type="datetimeFigureOut">
              <a:rPr lang="el-GR" smtClean="0"/>
              <a:pPr/>
              <a:t>26/1/2016</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4E095D12-BEF9-4F64-8917-7A8E60BD03A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9305A65-AD36-4F24-A252-62D87EE53315}" type="datetimeFigureOut">
              <a:rPr lang="el-GR" smtClean="0"/>
              <a:pPr/>
              <a:t>26/1/2016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E095D12-BEF9-4F64-8917-7A8E60BD03A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9305A65-AD36-4F24-A252-62D87EE53315}" type="datetimeFigureOut">
              <a:rPr lang="el-GR" smtClean="0"/>
              <a:pPr/>
              <a:t>26/1/2016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E095D12-BEF9-4F64-8917-7A8E60BD03A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9305A65-AD36-4F24-A252-62D87EE53315}" type="datetimeFigureOut">
              <a:rPr lang="el-GR" smtClean="0"/>
              <a:pPr/>
              <a:t>26/1/2016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E095D12-BEF9-4F64-8917-7A8E60BD03A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9305A65-AD36-4F24-A252-62D87EE53315}" type="datetimeFigureOut">
              <a:rPr lang="el-GR" smtClean="0"/>
              <a:pPr/>
              <a:t>26/1/2016</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E095D12-BEF9-4F64-8917-7A8E60BD03A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357167"/>
            <a:ext cx="7772400" cy="857256"/>
          </a:xfrm>
        </p:spPr>
        <p:txBody>
          <a:bodyPr/>
          <a:lstStyle/>
          <a:p>
            <a:r>
              <a:rPr lang="el-GR" dirty="0" smtClean="0">
                <a:latin typeface="+mn-lt"/>
              </a:rPr>
              <a:t>ΟΣΚΑΡ ΚΛΩΝΤ ΜΟΝΕ</a:t>
            </a:r>
            <a:endParaRPr lang="el-GR" dirty="0">
              <a:latin typeface="+mn-lt"/>
            </a:endParaRPr>
          </a:p>
        </p:txBody>
      </p:sp>
      <p:sp>
        <p:nvSpPr>
          <p:cNvPr id="3" name="2 - Υπότιτλος"/>
          <p:cNvSpPr>
            <a:spLocks noGrp="1"/>
          </p:cNvSpPr>
          <p:nvPr>
            <p:ph type="subTitle" idx="1"/>
          </p:nvPr>
        </p:nvSpPr>
        <p:spPr>
          <a:xfrm>
            <a:off x="457200" y="3714752"/>
            <a:ext cx="4953000" cy="1937786"/>
          </a:xfrm>
        </p:spPr>
        <p:txBody>
          <a:bodyPr/>
          <a:lstStyle/>
          <a:p>
            <a:endParaRPr lang="el-GR" dirty="0"/>
          </a:p>
        </p:txBody>
      </p:sp>
      <p:pic>
        <p:nvPicPr>
          <p:cNvPr id="4" name="3 - Εικόνα" descr="999px-Claude_Monet,_Impression,_soleil_levant,_1872.jpg"/>
          <p:cNvPicPr>
            <a:picLocks noChangeAspect="1"/>
          </p:cNvPicPr>
          <p:nvPr/>
        </p:nvPicPr>
        <p:blipFill>
          <a:blip r:embed="rId3"/>
          <a:stretch>
            <a:fillRect/>
          </a:stretch>
        </p:blipFill>
        <p:spPr>
          <a:xfrm>
            <a:off x="500034" y="2428868"/>
            <a:ext cx="4857784" cy="3853101"/>
          </a:xfrm>
          <a:prstGeom prst="rect">
            <a:avLst/>
          </a:prstGeom>
        </p:spPr>
      </p:pic>
      <p:pic>
        <p:nvPicPr>
          <p:cNvPr id="16386" name="Picture 2" descr="Claude Monet 1899 Nadar.jpg"/>
          <p:cNvPicPr>
            <a:picLocks noChangeAspect="1" noChangeArrowheads="1"/>
          </p:cNvPicPr>
          <p:nvPr/>
        </p:nvPicPr>
        <p:blipFill>
          <a:blip r:embed="rId4"/>
          <a:srcRect/>
          <a:stretch>
            <a:fillRect/>
          </a:stretch>
        </p:blipFill>
        <p:spPr bwMode="auto">
          <a:xfrm>
            <a:off x="5857884" y="1428736"/>
            <a:ext cx="3029604" cy="49200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μπζ6.jpg"/>
          <p:cNvPicPr>
            <a:picLocks noGrp="1" noChangeAspect="1"/>
          </p:cNvPicPr>
          <p:nvPr>
            <p:ph idx="1"/>
          </p:nvPr>
        </p:nvPicPr>
        <p:blipFill>
          <a:blip r:embed="rId2"/>
          <a:stretch>
            <a:fillRect/>
          </a:stretch>
        </p:blipFill>
        <p:spPr>
          <a:xfrm>
            <a:off x="214282" y="1500174"/>
            <a:ext cx="5078531" cy="3571900"/>
          </a:xfrm>
          <a:prstGeom prst="rect">
            <a:avLst/>
          </a:prstGeom>
          <a:ln>
            <a:noFill/>
          </a:ln>
          <a:effectLst>
            <a:outerShdw blurRad="292100" dist="139700" dir="2700000" algn="tl" rotWithShape="0">
              <a:srgbClr val="333333">
                <a:alpha val="65000"/>
              </a:srgbClr>
            </a:outerShdw>
          </a:effectLst>
        </p:spPr>
      </p:pic>
      <p:pic>
        <p:nvPicPr>
          <p:cNvPr id="5" name="4 - Εικόνα" descr="μπζ7.jpg"/>
          <p:cNvPicPr>
            <a:picLocks noChangeAspect="1"/>
          </p:cNvPicPr>
          <p:nvPr/>
        </p:nvPicPr>
        <p:blipFill>
          <a:blip r:embed="rId3"/>
          <a:stretch>
            <a:fillRect/>
          </a:stretch>
        </p:blipFill>
        <p:spPr>
          <a:xfrm>
            <a:off x="5572132" y="785794"/>
            <a:ext cx="3264734" cy="4429156"/>
          </a:xfrm>
          <a:prstGeom prst="rect">
            <a:avLst/>
          </a:prstGeom>
          <a:ln>
            <a:noFill/>
          </a:ln>
          <a:effectLst>
            <a:outerShdw blurRad="292100" dist="139700" dir="2700000" algn="tl" rotWithShape="0">
              <a:srgbClr val="333333">
                <a:alpha val="65000"/>
              </a:srgbClr>
            </a:outerShdw>
          </a:effectLst>
        </p:spPr>
      </p:pic>
      <p:sp>
        <p:nvSpPr>
          <p:cNvPr id="6" name="5 - TextBox"/>
          <p:cNvSpPr txBox="1"/>
          <p:nvPr/>
        </p:nvSpPr>
        <p:spPr>
          <a:xfrm>
            <a:off x="1285852" y="5572140"/>
            <a:ext cx="2454518" cy="369332"/>
          </a:xfrm>
          <a:prstGeom prst="rect">
            <a:avLst/>
          </a:prstGeom>
          <a:noFill/>
        </p:spPr>
        <p:txBody>
          <a:bodyPr wrap="none" rtlCol="0">
            <a:spAutoFit/>
          </a:bodyPr>
          <a:lstStyle/>
          <a:p>
            <a:r>
              <a:rPr lang="en-US" dirty="0" smtClean="0"/>
              <a:t>“</a:t>
            </a:r>
            <a:r>
              <a:rPr lang="el-GR" dirty="0" smtClean="0"/>
              <a:t>Στη Λίμνη </a:t>
            </a:r>
            <a:r>
              <a:rPr lang="el-GR" dirty="0" err="1" smtClean="0"/>
              <a:t>Αρτζεντίλ</a:t>
            </a:r>
            <a:r>
              <a:rPr lang="en-US" dirty="0" smtClean="0"/>
              <a:t>”</a:t>
            </a:r>
            <a:endParaRPr lang="el-GR" dirty="0"/>
          </a:p>
        </p:txBody>
      </p:sp>
      <p:sp>
        <p:nvSpPr>
          <p:cNvPr id="7" name="6 - TextBox"/>
          <p:cNvSpPr txBox="1"/>
          <p:nvPr/>
        </p:nvSpPr>
        <p:spPr>
          <a:xfrm>
            <a:off x="6357950" y="5572140"/>
            <a:ext cx="1350050" cy="369332"/>
          </a:xfrm>
          <a:prstGeom prst="rect">
            <a:avLst/>
          </a:prstGeom>
          <a:noFill/>
        </p:spPr>
        <p:txBody>
          <a:bodyPr wrap="none" rtlCol="0">
            <a:spAutoFit/>
          </a:bodyPr>
          <a:lstStyle/>
          <a:p>
            <a:r>
              <a:rPr lang="en-US" dirty="0" smtClean="0"/>
              <a:t>“</a:t>
            </a:r>
            <a:r>
              <a:rPr lang="el-GR" dirty="0" smtClean="0"/>
              <a:t>Η Κούνια</a:t>
            </a:r>
            <a:r>
              <a:rPr lang="en-US" dirty="0" smtClean="0"/>
              <a:t>”</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μπζ8.jpg"/>
          <p:cNvPicPr>
            <a:picLocks noGrp="1" noChangeAspect="1"/>
          </p:cNvPicPr>
          <p:nvPr>
            <p:ph idx="1"/>
          </p:nvPr>
        </p:nvPicPr>
        <p:blipFill>
          <a:blip r:embed="rId2"/>
          <a:stretch>
            <a:fillRect/>
          </a:stretch>
        </p:blipFill>
        <p:spPr>
          <a:xfrm>
            <a:off x="142844" y="1785926"/>
            <a:ext cx="5214974" cy="3214710"/>
          </a:xfrm>
        </p:spPr>
      </p:pic>
      <p:pic>
        <p:nvPicPr>
          <p:cNvPr id="5" name="4 - Εικόνα" descr="μζπ9.jpg"/>
          <p:cNvPicPr>
            <a:picLocks noChangeAspect="1"/>
          </p:cNvPicPr>
          <p:nvPr/>
        </p:nvPicPr>
        <p:blipFill>
          <a:blip r:embed="rId3"/>
          <a:stretch>
            <a:fillRect/>
          </a:stretch>
        </p:blipFill>
        <p:spPr>
          <a:xfrm>
            <a:off x="5643570" y="785794"/>
            <a:ext cx="3257311" cy="4408228"/>
          </a:xfrm>
          <a:prstGeom prst="rect">
            <a:avLst/>
          </a:prstGeom>
        </p:spPr>
      </p:pic>
      <p:sp>
        <p:nvSpPr>
          <p:cNvPr id="6" name="5 - TextBox"/>
          <p:cNvSpPr txBox="1"/>
          <p:nvPr/>
        </p:nvSpPr>
        <p:spPr>
          <a:xfrm>
            <a:off x="2143108" y="5572140"/>
            <a:ext cx="1269899" cy="369332"/>
          </a:xfrm>
          <a:prstGeom prst="rect">
            <a:avLst/>
          </a:prstGeom>
          <a:noFill/>
        </p:spPr>
        <p:txBody>
          <a:bodyPr wrap="none" rtlCol="0">
            <a:spAutoFit/>
          </a:bodyPr>
          <a:lstStyle/>
          <a:p>
            <a:r>
              <a:rPr lang="en-US" dirty="0" smtClean="0"/>
              <a:t>“</a:t>
            </a:r>
            <a:r>
              <a:rPr lang="el-GR" dirty="0" smtClean="0"/>
              <a:t>Διώρυγα</a:t>
            </a:r>
            <a:r>
              <a:rPr lang="en-US" dirty="0" smtClean="0"/>
              <a:t>”</a:t>
            </a:r>
            <a:endParaRPr lang="el-GR" dirty="0"/>
          </a:p>
        </p:txBody>
      </p:sp>
      <p:sp>
        <p:nvSpPr>
          <p:cNvPr id="7" name="6 - TextBox"/>
          <p:cNvSpPr txBox="1"/>
          <p:nvPr/>
        </p:nvSpPr>
        <p:spPr>
          <a:xfrm>
            <a:off x="5643570" y="5572140"/>
            <a:ext cx="3222357" cy="369332"/>
          </a:xfrm>
          <a:prstGeom prst="rect">
            <a:avLst/>
          </a:prstGeom>
          <a:noFill/>
        </p:spPr>
        <p:txBody>
          <a:bodyPr wrap="none" rtlCol="0">
            <a:spAutoFit/>
          </a:bodyPr>
          <a:lstStyle/>
          <a:p>
            <a:r>
              <a:rPr lang="en-US" dirty="0" smtClean="0"/>
              <a:t>H </a:t>
            </a:r>
            <a:r>
              <a:rPr lang="el-GR" dirty="0" smtClean="0"/>
              <a:t>Κυρία Μονέ με τον γιό της</a:t>
            </a:r>
            <a:r>
              <a:rPr lang="en-US" dirty="0" smtClean="0"/>
              <a:t>”</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14348" y="1357298"/>
            <a:ext cx="8229600" cy="4325112"/>
          </a:xfrm>
        </p:spPr>
        <p:txBody>
          <a:bodyPr/>
          <a:lstStyle/>
          <a:p>
            <a:pPr>
              <a:buNone/>
            </a:pPr>
            <a:endParaRPr lang="el-GR" dirty="0" smtClean="0"/>
          </a:p>
          <a:p>
            <a:pPr>
              <a:buNone/>
            </a:pPr>
            <a:endParaRPr lang="el-GR" dirty="0" smtClean="0"/>
          </a:p>
          <a:p>
            <a:pPr>
              <a:buNone/>
            </a:pPr>
            <a:r>
              <a:rPr lang="el-GR" dirty="0" smtClean="0"/>
              <a:t>Α5</a:t>
            </a:r>
          </a:p>
          <a:p>
            <a:pPr>
              <a:buNone/>
            </a:pPr>
            <a:r>
              <a:rPr lang="el-GR" dirty="0" smtClean="0"/>
              <a:t>Σπήλιος   </a:t>
            </a:r>
            <a:r>
              <a:rPr lang="el-GR" dirty="0" err="1" smtClean="0"/>
              <a:t>Χάρτζης</a:t>
            </a:r>
            <a:endParaRPr lang="el-GR" dirty="0" smtClean="0"/>
          </a:p>
          <a:p>
            <a:pPr>
              <a:buNone/>
            </a:pPr>
            <a:endParaRPr lang="el-G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357166"/>
            <a:ext cx="8229600" cy="1066800"/>
          </a:xfrm>
        </p:spPr>
        <p:txBody>
          <a:bodyPr/>
          <a:lstStyle/>
          <a:p>
            <a:r>
              <a:rPr lang="el-GR" dirty="0" smtClean="0"/>
              <a:t>ΒΙΟΓΡΑΦΙΑ</a:t>
            </a:r>
            <a:endParaRPr lang="el-GR" dirty="0"/>
          </a:p>
        </p:txBody>
      </p:sp>
      <p:sp>
        <p:nvSpPr>
          <p:cNvPr id="3" name="2 - Θέση περιεχομένου"/>
          <p:cNvSpPr>
            <a:spLocks noGrp="1"/>
          </p:cNvSpPr>
          <p:nvPr>
            <p:ph idx="1"/>
          </p:nvPr>
        </p:nvSpPr>
        <p:spPr>
          <a:xfrm>
            <a:off x="0" y="1571612"/>
            <a:ext cx="9144000" cy="4572032"/>
          </a:xfrm>
        </p:spPr>
        <p:txBody>
          <a:bodyPr>
            <a:normAutofit lnSpcReduction="10000"/>
          </a:bodyPr>
          <a:lstStyle/>
          <a:p>
            <a:pPr>
              <a:buNone/>
            </a:pPr>
            <a:r>
              <a:rPr lang="el-GR" dirty="0" smtClean="0"/>
              <a:t>  </a:t>
            </a:r>
            <a:r>
              <a:rPr lang="el-GR" sz="2000" dirty="0" smtClean="0"/>
              <a:t>Ο </a:t>
            </a:r>
            <a:r>
              <a:rPr lang="el-GR" sz="2000" dirty="0" err="1" smtClean="0"/>
              <a:t>Όσκαρ</a:t>
            </a:r>
            <a:r>
              <a:rPr lang="el-GR" sz="2000" dirty="0" smtClean="0"/>
              <a:t> Κλωντ Μονέ γεννήθηκε στις 11 Νοεμβρίου του 1840 από εύπορη οικογένεια, οι γονείς του </a:t>
            </a:r>
            <a:r>
              <a:rPr lang="el-GR" sz="2000" dirty="0" err="1" smtClean="0"/>
              <a:t>Άντολφ</a:t>
            </a:r>
            <a:r>
              <a:rPr lang="el-GR" sz="2000" dirty="0" smtClean="0"/>
              <a:t> και </a:t>
            </a:r>
            <a:r>
              <a:rPr lang="el-GR" sz="2000" dirty="0" err="1" smtClean="0"/>
              <a:t>Λουίζ</a:t>
            </a:r>
            <a:r>
              <a:rPr lang="el-GR" sz="2000" dirty="0" smtClean="0"/>
              <a:t> Μονέ, ο πατέρας του ασχολούταν με το εμπόριο. Στα εφηβικά του χρόνια παρακολουθεί μαθήματα από τον Γάλλο ζωγράφο Ζακ –Φρανσουά </a:t>
            </a:r>
            <a:r>
              <a:rPr lang="el-GR" sz="2000" dirty="0" err="1" smtClean="0"/>
              <a:t>Οσάρντ</a:t>
            </a:r>
            <a:r>
              <a:rPr lang="el-GR" sz="2000" dirty="0" smtClean="0"/>
              <a:t>, το 1858 γνωρίζετε με τον Ευγένιο </a:t>
            </a:r>
            <a:r>
              <a:rPr lang="el-GR" sz="2000" dirty="0" err="1" smtClean="0"/>
              <a:t>Μπουντάν</a:t>
            </a:r>
            <a:r>
              <a:rPr lang="el-GR" sz="2000" dirty="0" smtClean="0"/>
              <a:t> ο οποίος ως δάσκαλος του τον ενθάρρυνε να ζωγραφίζει τοπία από την ύπαιθρο. Φοιτά στην Σχολή Καλών Τεχνών που διευθύνεται από τον </a:t>
            </a:r>
            <a:r>
              <a:rPr lang="el-GR" sz="2000" dirty="0" err="1" smtClean="0"/>
              <a:t>Σάρλ</a:t>
            </a:r>
            <a:r>
              <a:rPr lang="el-GR" sz="2000" dirty="0" smtClean="0"/>
              <a:t>  </a:t>
            </a:r>
            <a:r>
              <a:rPr lang="el-GR" sz="2000" dirty="0" err="1" smtClean="0"/>
              <a:t>Γκλαίρ</a:t>
            </a:r>
            <a:r>
              <a:rPr lang="el-GR" sz="2000" dirty="0" smtClean="0"/>
              <a:t>. Το 1870 παντρεύτηκε την </a:t>
            </a:r>
            <a:r>
              <a:rPr lang="el-GR" sz="2000" dirty="0" err="1" smtClean="0"/>
              <a:t>Καμίλ</a:t>
            </a:r>
            <a:r>
              <a:rPr lang="el-GR" sz="2000" dirty="0" smtClean="0"/>
              <a:t> Ντοσιέ και είχαν αποκτήσει είδη έναν γιο. Το 1874 συμμετείχε στην πρώτη έκθεση της ομάδας των Ιμπρεσιονιστών στο Παρίσι, με τον πίνακα του</a:t>
            </a:r>
            <a:r>
              <a:rPr lang="en-US" sz="2000" dirty="0" smtClean="0"/>
              <a:t> “</a:t>
            </a:r>
            <a:r>
              <a:rPr lang="el-GR" sz="2000" i="1" dirty="0" err="1" smtClean="0"/>
              <a:t>Impression</a:t>
            </a:r>
            <a:r>
              <a:rPr lang="el-GR" sz="2000" i="1" dirty="0" smtClean="0"/>
              <a:t> </a:t>
            </a:r>
            <a:r>
              <a:rPr lang="en-US" sz="2000" i="1" dirty="0" err="1" smtClean="0"/>
              <a:t>S</a:t>
            </a:r>
            <a:r>
              <a:rPr lang="el-GR" sz="2000" i="1" dirty="0" err="1" smtClean="0"/>
              <a:t>oleil</a:t>
            </a:r>
            <a:r>
              <a:rPr lang="el-GR" sz="2000" i="1" dirty="0" smtClean="0"/>
              <a:t> </a:t>
            </a:r>
            <a:r>
              <a:rPr lang="en-US" sz="2000" i="1" dirty="0" smtClean="0"/>
              <a:t>L</a:t>
            </a:r>
            <a:r>
              <a:rPr lang="el-GR" sz="2000" i="1" dirty="0" err="1" smtClean="0"/>
              <a:t>evant</a:t>
            </a:r>
            <a:r>
              <a:rPr lang="el-GR" sz="2000" dirty="0" smtClean="0"/>
              <a:t> </a:t>
            </a:r>
            <a:r>
              <a:rPr lang="en-US" sz="2000" dirty="0" smtClean="0"/>
              <a:t>”</a:t>
            </a:r>
            <a:r>
              <a:rPr lang="el-GR" sz="2000" dirty="0" smtClean="0"/>
              <a:t>(</a:t>
            </a:r>
            <a:r>
              <a:rPr lang="el-GR" sz="2000" i="1" dirty="0" smtClean="0"/>
              <a:t>Εντύπωση,</a:t>
            </a:r>
            <a:r>
              <a:rPr lang="en-US" sz="2000" i="1" dirty="0" smtClean="0"/>
              <a:t> </a:t>
            </a:r>
            <a:r>
              <a:rPr lang="el-GR" sz="2000" i="1" dirty="0" smtClean="0"/>
              <a:t>ήλιος που ανατέλλει</a:t>
            </a:r>
            <a:r>
              <a:rPr lang="el-GR" sz="2000" dirty="0" smtClean="0"/>
              <a:t>). Το 1879 πεθαίνει η γυναίκα του αφήνοντας του δύο παιδιά. Τις δεκαετίες 1880-1890 αρχίζει να ζωγραφίζει σειρές πινάκων. Το 1823 παθαίνει πρόβλημα στην όραση του, το οποίο αντιμετωπίστηκε με δύο χειρουργικές επεμβάσεις έτσι συνέχισε την ζωγραφική. Απεβίωσε το 1926, σε ηλικία 86 ετών στο </a:t>
            </a:r>
            <a:r>
              <a:rPr lang="el-GR" sz="2000" dirty="0" err="1" smtClean="0"/>
              <a:t>Ζιβερνύ</a:t>
            </a:r>
            <a:r>
              <a:rPr lang="el-GR" sz="2000" dirty="0" smtClean="0"/>
              <a:t>, ως ένας πλούσιος και αναγνωρισμένος ζωγράφος.</a:t>
            </a:r>
            <a:endParaRPr lang="el-GR" sz="2000" dirty="0"/>
          </a:p>
        </p:txBody>
      </p:sp>
      <p:sp>
        <p:nvSpPr>
          <p:cNvPr id="4" name="3 - Ορθογώνιο"/>
          <p:cNvSpPr/>
          <p:nvPr/>
        </p:nvSpPr>
        <p:spPr>
          <a:xfrm flipH="1">
            <a:off x="-5215006" y="2857496"/>
            <a:ext cx="643006" cy="369332"/>
          </a:xfrm>
          <a:prstGeom prst="rect">
            <a:avLst/>
          </a:prstGeom>
        </p:spPr>
        <p:txBody>
          <a:bodyPr wrap="square">
            <a:spAutoFit/>
          </a:bodyPr>
          <a:lstStyle/>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428604"/>
            <a:ext cx="8229600" cy="1066800"/>
          </a:xfrm>
        </p:spPr>
        <p:txBody>
          <a:bodyPr/>
          <a:lstStyle/>
          <a:p>
            <a:r>
              <a:rPr lang="el-GR" dirty="0" smtClean="0"/>
              <a:t>ΙΜΠΡΕΣΙΟΝΙΣΜΟΣ </a:t>
            </a:r>
            <a:endParaRPr lang="el-GR" dirty="0"/>
          </a:p>
        </p:txBody>
      </p:sp>
      <p:sp>
        <p:nvSpPr>
          <p:cNvPr id="3" name="2 - Θέση περιεχομένου"/>
          <p:cNvSpPr>
            <a:spLocks noGrp="1"/>
          </p:cNvSpPr>
          <p:nvPr>
            <p:ph idx="1"/>
          </p:nvPr>
        </p:nvSpPr>
        <p:spPr>
          <a:xfrm>
            <a:off x="428596" y="1714488"/>
            <a:ext cx="8229600" cy="4325112"/>
          </a:xfrm>
        </p:spPr>
        <p:txBody>
          <a:bodyPr>
            <a:normAutofit/>
          </a:bodyPr>
          <a:lstStyle/>
          <a:p>
            <a:pPr>
              <a:buNone/>
            </a:pPr>
            <a:r>
              <a:rPr lang="el-GR" sz="2000" dirty="0" smtClean="0"/>
              <a:t>Ο Κλωντ Μονέ ήταν θεμελιωτής του  όρου Ιμπρεσιονισμού με το έργο του </a:t>
            </a:r>
            <a:r>
              <a:rPr lang="en-US" sz="2000" dirty="0" smtClean="0"/>
              <a:t>“</a:t>
            </a:r>
            <a:r>
              <a:rPr lang="el-GR" sz="2000" i="1" dirty="0" err="1" smtClean="0"/>
              <a:t>Impression</a:t>
            </a:r>
            <a:r>
              <a:rPr lang="el-GR" sz="2000" i="1" dirty="0" smtClean="0"/>
              <a:t> </a:t>
            </a:r>
            <a:r>
              <a:rPr lang="en-US" sz="2000" i="1" dirty="0" smtClean="0"/>
              <a:t>S</a:t>
            </a:r>
            <a:r>
              <a:rPr lang="el-GR" sz="2000" i="1" dirty="0" err="1" smtClean="0"/>
              <a:t>oleil</a:t>
            </a:r>
            <a:r>
              <a:rPr lang="el-GR" sz="2000" i="1" dirty="0" smtClean="0"/>
              <a:t> </a:t>
            </a:r>
            <a:r>
              <a:rPr lang="en-US" sz="2000" i="1" dirty="0" smtClean="0"/>
              <a:t>L</a:t>
            </a:r>
            <a:r>
              <a:rPr lang="el-GR" sz="2000" i="1" dirty="0" err="1" smtClean="0"/>
              <a:t>evant</a:t>
            </a:r>
            <a:r>
              <a:rPr lang="el-GR" sz="2000" dirty="0" smtClean="0"/>
              <a:t> </a:t>
            </a:r>
            <a:r>
              <a:rPr lang="en-US" sz="2000" dirty="0" smtClean="0"/>
              <a:t>”</a:t>
            </a:r>
            <a:r>
              <a:rPr lang="el-GR" sz="2000" dirty="0" smtClean="0"/>
              <a:t>(</a:t>
            </a:r>
            <a:r>
              <a:rPr lang="el-GR" sz="2000" i="1" dirty="0" smtClean="0"/>
              <a:t>Εντύπωση,</a:t>
            </a:r>
            <a:r>
              <a:rPr lang="en-US" sz="2000" i="1" dirty="0" smtClean="0"/>
              <a:t> </a:t>
            </a:r>
            <a:r>
              <a:rPr lang="el-GR" sz="2000" i="1" dirty="0" smtClean="0"/>
              <a:t>ήλιος που ανατέλλει</a:t>
            </a:r>
            <a:r>
              <a:rPr lang="el-GR" sz="2000" dirty="0" smtClean="0"/>
              <a:t>) και κύριος εκπρόσωπος του.</a:t>
            </a:r>
          </a:p>
          <a:p>
            <a:pPr>
              <a:buNone/>
            </a:pPr>
            <a:r>
              <a:rPr lang="el-GR" sz="2000" dirty="0" smtClean="0"/>
              <a:t>Ο Ιμπρεσιονισμός είναι ένα καλλιτεχνικό ρεύμα που αναπτύχθηκε τον 19</a:t>
            </a:r>
            <a:r>
              <a:rPr lang="el-GR" sz="2000" baseline="30000" dirty="0" smtClean="0"/>
              <a:t>ο</a:t>
            </a:r>
            <a:r>
              <a:rPr lang="el-GR" sz="2000" dirty="0" smtClean="0"/>
              <a:t> αιώνα, κύριο χαρακτηριστικό του ιμπρεσιονισμού στη ζωγραφική είναι τα ζωντανά χρώματα (κυρίως με χρήση των βασικών χρωμάτων), οι συνθέσεις σε εξωτερικούς χώρους, συχνά υπό ασυνήθιστες οπτικές γωνίες και η έμφαση στην αναπαράσταση του φωτός. Πρόκειται για ένα παιχνίδι του φωτός, τις σκιάς και των διαβαθμίσεων των χρωμάτων. Τους ζωγράφους ακολουθούν λογοτέχνες και ποιητές.</a:t>
            </a: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571480"/>
            <a:ext cx="8229600" cy="1066800"/>
          </a:xfrm>
        </p:spPr>
        <p:txBody>
          <a:bodyPr>
            <a:normAutofit fontScale="90000"/>
          </a:bodyPr>
          <a:lstStyle/>
          <a:p>
            <a:r>
              <a:rPr lang="el-GR" dirty="0" smtClean="0"/>
              <a:t>ΈΡΓΑ ΕΠΗΡΕΑΣΜΕΝΑ ΑΠΌ ΤΟΝ ΙΜΠΡΕΣΙΟΝΙΣΜΟ</a:t>
            </a:r>
            <a:endParaRPr lang="el-GR" dirty="0"/>
          </a:p>
        </p:txBody>
      </p:sp>
      <p:pic>
        <p:nvPicPr>
          <p:cNvPr id="4" name="3 - Θέση περιεχομένου" descr="999px-Claude_Monet,_Impression,_soleil_levant,_1872.jpg"/>
          <p:cNvPicPr>
            <a:picLocks noGrp="1" noChangeAspect="1"/>
          </p:cNvPicPr>
          <p:nvPr>
            <p:ph idx="1"/>
          </p:nvPr>
        </p:nvPicPr>
        <p:blipFill>
          <a:blip r:embed="rId2"/>
          <a:stretch>
            <a:fillRect/>
          </a:stretch>
        </p:blipFill>
        <p:spPr>
          <a:xfrm>
            <a:off x="214282" y="2143116"/>
            <a:ext cx="4071966" cy="3130400"/>
          </a:xfrm>
          <a:prstGeom prst="rect">
            <a:avLst/>
          </a:prstGeom>
          <a:ln>
            <a:noFill/>
          </a:ln>
          <a:effectLst>
            <a:outerShdw blurRad="292100" dist="139700" dir="2700000" algn="tl" rotWithShape="0">
              <a:srgbClr val="333333">
                <a:alpha val="65000"/>
              </a:srgbClr>
            </a:outerShdw>
          </a:effectLst>
        </p:spPr>
      </p:pic>
      <p:sp>
        <p:nvSpPr>
          <p:cNvPr id="17410" name="AutoShape 2" descr="data:image/jpeg;base64,/9j/4AAQSkZJRgABAQAAAQABAAD/2wCEAAkGBxQTEhUUExQWFhUXFxcbGBgYFxwaGBwdGBgcGBgXGxccHCggHBolHBccITEiJSkrLi4uGh8zODMsNygtLisBCgoKDg0OGxAQGywkICQsLCwsLCwsLCwsLCwsLCwsLCwsLCwsLCwsLCwsLCwsLCwsLCwsLCwsLCwsLCwsLCwsLP/AABEIALcBEwMBEQACEQEDEQH/xAAbAAACAwEBAQAAAAAAAAAAAAADBAECBQAGB//EAD8QAAEDAgQDBQYFAgUDBQAAAAEAAhEDIQQSMUEFUWEicYGRoRMyscHR8AYUQuHxB1IVI2JygkOS0iQzsrPC/8QAGwEAAwEBAQEBAAAAAAAAAAAAAgMEAQAFBgf/xAAzEQACAgEEAQIEBgIBBAMAAAABAgARAwQSITETIkEFMlFhFEJxgZGhI7FSM8HR8DRi4f/aAAwDAQACEQMRAD8A3qeHIvJk6+K9ovc8kYoejhLxtz3SmyGrhri5j7qxbEifj3pANx5NRTEVSZiPFZmCjGS0SCS3E7CURqYJIP8AC8NdR5Gq+pcMYUXDDhzcsn3j1sF7ON9tEyc4xUZp4IZdvkubNZ4mjFxJ/Kxci+yEZZ2yoJog3utfUKvUEYzK1DI0Uh1LHJQ6jCg28y9DDNIkhXDKRxFqgMC7CD1TfMYPiBMn8pYFo3QtkBHM0Y/pLVaJGvJSl9o4mlOeYNtGVml1gaa+GpDcKDoAFfvJ7ivGIDHYcGTE8/lCdiYLxcFki3DcKWyIgn7CPUZFbm5yKQJota2O0PFReUL7xgW/aQ/BtOn1TRlJFwWxi5avgg+CQJ5xp0QYspUnmGyXA4jhnaa4TZPXUgAqYBxe8tUdIgG/3a6AEdmYeeJnV+HkOL3Gb6Dkd/NULmsbRFnHXMd9nLO1cjSdf4SN1GxDK2OYCtROTKLc/j5piN6rMW44oRKrw9zhAIA35p/nUHmK8RPUNgaBbIAkD4IcrKe4eMMOBGXUXkDKADab7dyUGUdxuwmEZhQBePAfNAXs8Q9vHMWqNabxp6pgvqBtErh8MXHYd60uFmLjsxPifD81nAAg7b+KfiyXBdamTUwgZ2YJvZNv3MD7SzcO6LNcg8qfWBsM9phmTedl5PlVh6Zcqm+ZekRnyz3nqlZM4UiGFsxo6fRSanIexHKBE67BeEltZuwFX4ME4qaxBYSm4TAheGr+IlgblQBbiN+zIAJPgrR8UY/N1MOn947QxAgk2ACowavyAtU4pUFRxTajQ5pDmnQgyD3FY2pZZmy+5WqbTqkZdT6L95oTmLNaTpsJUmN3B3c/WaVB4lhWB5hXr8XRVt4s6ck0IJkypR8YZ34HEP8ADUI5SdBBXsjUf4xfvEbeYHF1ClHVKg5M5kJPEXZVhTpqMINr3NKvXMOyuNYVP48fLM2e8PRvc3KoTUhp2yXc3YDxRtmqZtJ4imJozDZ6rydRqSXlOPDxB1K+UCLwr8Wd1I91MTlRasdxqgSRM9/RXbriV6l6bJEzKWXo1NA4iWIZlkosupTGvMWuIk8SGtzQ52ncoz8TGNCzjgGO/DFmAuNjDAiQqMOr3puHvMbFRgPY6k6lE2oI4EDxjuDZhQ6RJB5jTuhOTUEwPEIKnQcx0bRqf1H9kx8gYXBVCsZw1AXvb79Ep85A5EYqzq9Npadbclq5aPE4qJk4usKYlrS49dk0Zi5qIZgvU0OHyWNkXPouc7SY3GbAkYpoccoFxqmYnKjc0xxuNTP4hgmtIzQTyB3W+RslheoplCEEzUGAYbrzT3KgqwNXDuDSUOkVsfpaBlFixA01JqGdjOxADmaE2Hd9hT6/K2I2DcpxCxIXganKW5uWY1qEw5jXRcrDEg3TQLM6vVkWSl1K7urhspqZ34gqhuCxU70Ko8XMIHqV6mizBiFiXSuZH4Dqxw/D5oByegcYPiE7U5UXI3M5Qamg7ESTC8gazeSoEY2OuYzRw9rr0wPTzFBaMrUotHf3qPNgT68xqvUA4IcONMR9fcBzu6lgrcuZmUA8RaoAYM0ideajcNXccKkNZCcmJca7rgMSeIRlG0+iLE9mz2ZhTiHpEQNiqdw9uDOEMHnQLRma67m7RAHDOLpO/JdtDn1TLIk1eGCFcmJVA+0Q9mDpYQ6TA5Klcp6JivGYw4gW3XeZBdmFtMy6zS7ZfP53y5G3iVJQFRqkOxlOiQ+oNePtf+8YuP394XCvixV/w/KwGyJygA3FcXWhwg2R/ENa2H5feLx49x5k0a2nMmIS9F8RNENCyYgDYj2JDXtAMW2BVGT4iqratzC8F8ERDEW3TNHr2zq24RGfEEPBi9SqQIBsbIc+u/DpueZjxHIdqxfEYcNgzKkX4s1grDOjHRjNOu1xDYIPp3L09P8AFhk4qA+nqM4dpY5xIsYuvSGYZB+kTsKmZnE6TjBjV0ydI71P58gY89dfeAyCEGOaLBk9bfRVDJYswLqN+1kQZHcvDf4lXUrGG+DKtbeV4mbUneSD3KkxioW5QNmFXDVCYQNnVSO+6PVah4kJl7xzOqoCpSUr4inIhg3Pm39SeJ1W1BRbUcKZYwloi/acSSf+IX0vwbEhxb65uSZibqNf094zUeRhj2mMpyDEFuUgEE7jtW5JHxrRqAMqdk8/eHhc9Ge/wlO687SYvVzCcx0vXol6MCveDdbVJ8niYlpu3cIKq8FTPq1JswxjNStGnJT1Y5eYvbUK9sC6zI/j+eGq31FuuymGXdfPE0rUs+rAsE1sr4U3qP0ggBjUgEOHXdTLqPL+vvGFNsZw5hepphtFxTGWOJ5aojrgthRZmeMmXp1jCrw6sleRFslSlZ5FwuzZynqWYEviJgkk9V89m1OXJlJ+srXGoWoUMIEKsHJtomBtEOwDTZNwhS1HqbzUVfR3S2U423KZjU3EUrUjPeo3zbso8nUwY+DtlxTy6zKbqtqjcnH2mYxzzDvplsJH4V15/eN3iK1+0bq3HrlwKABzENgOQ3BYlukDTQBBm+Irq12v37Qxp2wm1jGJwrQwdoz4fcK7BpdLjT/ISb/qLyvkY2sTnK8RcJQVEzUvyiAzennua2Ergm/34L3MeQEcRPvzK8XYHMyzqZgffVGxO0wclGhPMvpEGLr5xs7g1ccMYm2xwOymyN6o9RYhRCnd4xVhmCFhY1zGqAJdq5VJ5AmkidVdayY7gKSIIFmQx8iEnHlZxt94bqFNz5R/Upx/OlsaUmjzk6c79dl9b8Kx+PT8/WRZTuaH/pVP5mrewo8ty9u/gh+K7fEL/adiu59WpaLxsW7ZYjiBcGSA+Sp9wTPuaMq0oQ9Vma4VWbF5TuU8RanbE5kleTZdyJRVC5ekIN1Tp7xuQx/SKfmVqEk9EnKXyOSehGpQEI1gI8FViQMt/aKc8yGUrJeNHIpjONe0CWZTZJGPZk9M4mxzCNkqxchJ2DqBt4uMYWgNSrdJpEHqMF39pdzYKoKhXuD7QWI06lT6pvTQ7MNBAsYV56afIx4jGYRl4VLqeATAuAek7D5BtMIPSmWZU5qpn3dxYEHRGapOwCjxJvz7q4EaTSwuOFpR62lWBjFniL03lwhKw5jkQKZrrRjDaYgAhWHDjYbWEFSR0YCnRuT1XlphAdq6BlDvYEitRneFXhO00Yh194D8uJlegxVvbmTbSD3JywURc6cge87Zu5kVwBz6os3xJQu1rmLgrkRV9EEyIXil7NgSjbHWtgIspAFiaokGxUG5gaMftFXDSSFS1lRAHcZw+l1fpE9FNBa/aUrXMBTagBm2JzCU1zLUMLuU3SaAL637nZMt8CfHP6o1z/iDxPu06cc/dmPVfTaP/pcSb3jn9KCPzFUF1xS93n2mmfD5qT4uP8a39YWHs1PrTKoAXm48+MJGFTcBlLndFEwObLx1G8KsbIgQvRe0XbEdmI1ewZ5rxiniyWJUPUKhWNB+irxqmTuKNiQ9qTkUjqGp4ksKNGYQW5l6ckwm4t2Rq9hBPAkV6RiVuoxFV3L3MUgmADbWXnjcQNvcbwIy2RZevjzMvpiCvvOrCBM3XakkY9ynmcncWZc3U+jbe3rm5PtHMwAXrMyKsUAYMkk6KB8lngQgIKrc8vmp1yW911HHH6YIvXHMHNTdtCQcSGCSY6pquB1AosalK+Oa5syotTkOQ7ZQmFli7a+5sNlOQFcUepxU0amtQxIi+q9rFqUK98yQq0HXxECVFmzbm4jkQniZlbF77E+vchRCDzH7AQRCurzouz6opwsmXDzzEHvhxndTJmJ5PJlpTcoqd+fzEAhUZnObaFEQNNts3NGnhCQDIVCfC8pUHdJjkAPUrnI1XmZ1ZTRlKrfUKwCJKzFtoljCII4l6LSmYlZuuos0Jc1IF03HmKimE3bcEyqZU6ZG8lwyoqajHiF9KjKFsmQkcz4p/UhgdxF8RpT9KbT4r0dIw8Ir6zUXc9Rv+l+FzYytUH6aQHS7m/8AipPjPOJR94Wn4Jn1IjzXzRq9o7j+YfBOF+a9DQFVBvuKy3DP0tdWZRuX0cmAvHcXqdy81xzUaOpDHDyQoyg8TtpEuzmeSPFyxZvaa3UrN1pIBne0NSAAlVYFVU3RbWTUE6vJ6BSnV72rsCGMdS4K0NZ3TpSnZxJK7AdjlnPc5uRxLvcHSAbqlimUFQYvaw5i1MZZlRb1xAj3hKpPM5pk66JC5jkayeBDK0Iy+tCofVBTXcFcdwL3Lt3vCEUe8GYUjZbeqhspqZuMBIMXsnbuYenSjzFKNQx2tknIvM9PaPaFxXEWBojX4IMencmjFrgbdcLQxJczl80DIUNXM8aqeYy99oPKEoEhritnNxNzrhoExc+X35K3G9r3D8d20K18aaKbJdzPGDK1WjdAt+06iOBJNIQCBp8EaZWVoHPRhRiOS9NfiDARBwCGr1u0fVebmY5HLfWHhx0sFXxYsAFgQHuNTDZszR4bigWw4gEL1dK6babipHqMTK1iRXqiYUmZ1LEjqcqmpQEW6pJI7E0AwzSmo7VzBKifGPx9VjiNeTo1kb/9JsL6f4d/8Vf/AH3gLQyGaH9LcURXrgbtbP8A3H6qX45YxIR9TC0wDs1z6oyTdfN48bHmNahxIadkws6mphAPMeoCAva09IklYWYPOCTyUByK7knqM2kCCLhNlIxAyHxxo+XmFD1SuQhaMDbFqleDKn8pLxy49wqUpV51MToEl2fq4ZxgdS4cJj7ssxsFW4sqTGM8BWDIwW4siVcUJbdyZoFRV7i0zqUvFm8fcbtDCoak6blbuDNvMUy1xIqtGyRlVDyvEJTXBi+KxRaB3paBmNEx2PGGuV/MSLkI8m4moBx0eIORdoRKhHPvC69RlPzbWCHWcLA7dEyi3tGDASbHUzPbGIJl0X+qe1cAdS0IAZh1qh7ZO5Mc7Wn0Xo48YCiWKom/wav/AJYzgjLvsvK1WL1+k9yDPw/EPicW2Dv3KdMJucmIkxXBVXOuYuqWQKOIzMigVCYrGBjod8fklphLrYgY8ZYWJm43iOciLBU4tPtBuVY8G0cyjOIeyEi82g6d6MacZDREHNh3iEpPY4AkPk8jbwun0BxURsccWJ6qgAXEOHiN15uJVLeqeY3CjbA1gHOLYg/Ja9Fqqo1dyruBuVZTDTzU5bmazFhDl3JazkihFhalct7rlG3mFdy7q2UX3+wiLMOB7wAm48T4t+NsQ12PrnfsDxDGj5L7D4aCNMgMkyjbkIm3/SloNXEZjENpfF8qT41yiA9XGaW1LfWfWy9oHQLyyyAUOhOAJMBmkzFtl5+TIS9jqNqhUo/FgmJWZM2RhXtDGGuTBDEnPGwWBjUPxjbcsMVYn+EzcF/WZ4jfMpSxQNpva+yEhquE+IiVxLZIvtp81ytXcLHxIpkb6rnLEUBNYGMMF5Uy88GLMv7cZg3U/IL01opQivGa3Gc3EQ4g6JSHaCBCOOxxFjiAXX93mkFbbmN8RC8RmvXAAhPyAGlHUnRGJ5iuJeWkEOlp3W5MCKvplGNQ3BHMVq1JIE6JCiOVNouFq4WB117uiMiokZCTL0WGLbqjFTHiCxExeLMyugA6g3+CaiMCbno6Zgyy2GcQPdNgdR6ICp95z8mgZjYtpc4hojz81euRVUXKkAAg6OPeIbmJaDv8UOTAp9RHM04VPNTTOIBpjKLi5J+7qLxkPzEhCH5mUziMiHHK4XA5q38Pt5HUcU5qMYWg+rmJ11MpeXImOgJjFcdAScThQ0C/7eKXjyljNx5NxiNKKhLZykAkTvGoCqIOMbu4tsqk1LjA1tjbvTPxGOL2ie3p41vvSZPl5Lxy5Bup5TYTVVAYjHguIcIOxsuys2Tkx+LAQAVgWY4Dv+7JYxCo04CY4cRIlsJfANGT+KjRkUambtHXktoXNda9IgalXPqQLTfUEWieSYAB+sYi7ehPkH4jaHYyuBoHfL9l9ZpLGmT9JE1Nna5pfgHFllesBq5g20h2vUyUj4qgbEt+xm6NQ2ViZ6DiP4scytRYKjXDP2ydhIEToDr5KHBoN+NmcVxxKcuTErBUI57ntzXzDpEkA3/heGy7TACbeoHCPyOI1BKZv9PIjMo3AERqqARI1jXp1Sd46qJUkHmZmIxUCB4n0VKJu5MsTHZszMe9wsHjtKta+nUq4PYjvDM0TnkaWvokZyjcARGXb1UYZibwLHn9VxQAWYsp7yrK79C6R99FjJiXkTdi+wlRW9k0VDckgX5T9EeM7zsAnFPIdk7ieNBZZ0XFgfMLcaHyHidhwkNUc4ZTBY2TYBJCf5CTE52IbiEqVSScgs0RHM8vvkmFAxqLC0PV2ZncSa6CdDuPv7sjUKpoyzAV6leFUzq+ddUvIouxO1LCqWaj8c0ggatibcxNueqEpdX7yFcTe/vJxOLLaZeGgkNJiYuDGuyuw4Rtmpj3PtueUxPGHPMVAAdvFMbCW5Bnq49MifLL47FvyktcDcWH0S0xBnpoBUL7TOr4mQGmQTrt5pyYdr3/ABKFquYo/EAaeacULRhb6RjDY4AEbEX5eCS+ns3BNNzES+XTA1/hVUAKuaDZm1huINYJGpsRN41J0uvPyacvxFZEJ4M5uMaWkXIvrr3pZwMrAzQnNzMxNIZg6eXgr8ZIUiA+IXc024iRIcAO5TeIQdpj1KpDNTI2/dQGy01ltuopUxRc6eSdtoQwqoOIT83BA17kvxkiL76ha2NZTEl4H+mb9LLE075DSiTtlRT6p5ri/wCKu0xtN7g1lQOcWxBEe6L3EE6r2dL8MIVi45IoTz8+sQsCsbwn4ppPcAMzByfFxOoPek5PhWXGtnn9JVh1+HISp4M8nxkg4msWxBee0DY2t99V7GlUjAgb6TzWNZmPtEqDn03FzSRnaQSI0Jn5DRUOisBuk6OwY0e5RlM+Bj+fVdu+kLxV3PW/hH8SOoEMqvaaZbLXOmQ6RLCeVyZ0svI+J/DhkHkxjn3Eo02p52ZDx9Z7ChxZrzIewk7Ag/NeC+myJ2pnpBsfQMdo44RAPkksp9xO2qTYMzsbIM7fFOxkVUsxVVGKUmG5iwT93tGMR1OwXEQwlrYcA64HXmmnD0xmPjGQH6iX4lxEunLbNExyGwWJjBf1TcOELwZbg9Zt5cbnfQLdQhJHtBzA+0YxtFzozuAbNo0H1KHEVxr6RzF43C8LFHcINyHANmblM/FjqrMcNR7EczQwznMEC8qZnW+IhwGNmaNBrhEGLyYN/NCu72kjlSaqdWZ7XRw75W7STzORvGOpksxJfVEOAaIAmwMbqoYBtr+5WUC4ya5k42A4kEt/1NNvLvSktfT3OxWVF/xK0sSTTdTLs/Ujnqqg4E44gG3zMrusRAO07i6IcG5QK7lGYctZJN3G99AE0MD1MJ3GK0Htv7QE8o+B6LnDn5DM31xE3sElNWwJvNy9cgNA5TJ+AS8fLEzgKsxWviIAInNz7joqQl9wGy8blhqWJBMPHZI21lLKbepiakZepoUaVobcddSp3bmzG1URr4iDESU1EvmYz0JVlUkTMJnjEn8hmxXxWVs9/qvJx4dzVC8npuLUsY0tLphxsORHP4pxwNu2+0HyirmNxDjb2Z8o7egkAxOp/wBy9HFoAQC3U8/Ua88oncwX4mpUlxOYgQZ1tHmvRUJj4UVPNKZMvqPM6g7MHdgk6zt3d602D3DUKy8LzE6lXnNp19YKbfFSQij1CYdk3mNv3CWxqPxYy/vGKGGzE7mYHK+0bIHfiPxYfVUZxOHdJmWZTFrgzsgV/p7x2TGSeeKiIaTYSOfK1vHX1T91dyM4txoQlPCvm5gAWOhnlPNC2QGEuma+eJo8M4k/D1A4kum57Rgi+szF9xuk5tLi1GPbVTBkyYH+s3x+OGe0Gakctp7ckXuQIvsvKb4IQvDcypfiHPU1H8ewrm5m1YaZkQ6dN2xIUS6DUg0V6956Ca3FtsmYPBMfSOIrNv8A5gHsx1Hzj4L0tTgdcC2Ou4GDVhs7c9z0n5IFkg3AAIiF5HlpuZ6PkNyuHo5JmC2eaJ8m/j3mliTUMMUT2RYc5t5I8QAEEoB6plcRcWkjMTe11Vi2kXKEqrqOYSq5gEn7KiyhWY0ILAGM1Me4gAHWxWY1rmJOJRzUG9xaBftSdPhCNDubqCFBlcO4tkFrTPMXHcU524hML6MI+vmGUU3O5kadwSdo+a6mAUYo8ZQSJ5wf5ThbcQg4JowdXHmJYIO879xWpg59ZmZQdpqAoYonW5+vzVLJXCyfBmJU7pnYpwzTN9lTiHFSLVZjvFS1M9PEfNc61LMGQmVxL7BAi0bjs2ZFX1QRaNEdkcxdpkWlPcplh2seq0mxBTBtqjU2uH4slkR0npy8VBkxgNcsX1CzE8bihmgAWvIG/IKnCh22ZNqMlMFAgMso5u0RTi3EA4kNNgY8vrqi0unIFmea+oC8CZlaud3GFamJRI8uZr4gKgMEiYifLe3xRgi6geNq3QtLFkCwGkzpO3mEBxc8x66uloRrD41ppaQ6ZLRYae9pofmktjcN9pTi1GNsd1z7iYuLxEumLSrFWhPKzZS7faOcOptcQHAawNtbanfZLyEgEyjTqGIE5uELXbwZE73HKUJcMIwYGxt9otVJkw6BeDvbfxhMUcSfMxup1J5AaAddYC5wPeDhZhVTZxgbkbNswHgd/vqpMd7j9p7GfbsAb3mdkAEOcTOnIcovbX1VVk8zyiqg7TKU8OACS6TEyJv0W7iTA8QAMthZOn34FaxqbhQueBDNpzJHvDtDrFz9UJNd9Q9l37MJo4f8UYhoAzF2g7QBB7zqpcnw7TvyBU1NXmQ93NvA/iZlUgOGTa5mT38vqvLzfDmx8rzPVwa9W+biPYjGU2mNSQIj6qdMGRuZf5RB+0DwH2cBtyOhKMrs9NdwlN8y9SoYhtzGnTmhVR+aEGo1BCg/3pGuk/EJwbHQEEkniDdWc5wk+X1W7FA4g2RxNN78s1CA6Bcc1MF3HbdQXal4ktx7MpIPZOjYuDuFjaZgaI5EWjbjczMQ97pLZLRz+9FWm1OG7msCDcS9p1vKoCiKXMX4lGvOmiLiK9bPQ6gqjZ0135DxTVNSTUWGsiMU8S1rIH34pJQlrnoabUoMfEE5mYZrACT3pqNRqdqcK5Me++ok2vF5vsE58c8zTuQdwPUNQqAmXJTAjqemmb3Ydxl2LAs1K8fuY5s4EmvaNOdrj0XJzFeZXMEXlFUI5wJ5ttxc7zGq9K6nzwW4TFGABFz0jbUIVNmHkXaJDMSQMplwFgCefJcUs2IaZaFHkQdKmJJNhFhPdafFaxNcQEVN1nqWfAByO1tEzIG3ehBJ7hsoAOw9wDmdkEnfpr8Ue7mKKWlmWwZAc0tcAQRYk+JHx1RZFBWLwMUyCO4riBc0tA1I02i8yp8eMA3PQ1GcspAmfUql0SLixI3vqeZ28AngVyJ57NuHq7k0uk8+Rkc1xjUI9p1YiQSRpvNuXcuU1xUDICaNyWkkGbgRH33LrAMyiVNyr8THZiw2W0O4PkIFGEpPdBgGTuD5DqFjAQ8RIucx5kZpiO435891lXC3gHmMU67Wgw0OJ1BFo6EaISrXzxGDIgBoXF80chN+7omESdXjOGxZbFzPW49Up8SkR2POymamH4zlBaW+VvFR5NGSbE9HFr9oozqHECKge10X16dy5tPePaRDOpUtuubeKLnMzggeK83EFD7ZU+X02JljiMWn69Vf+H5uJ/Fjox3DcZa2mWme6JnoktpG37hObUqVgzxIZIyidj+yYcJ3dxSagoOoTA8SAYQZk2nokZtMWcEShctjmZ76jc1irFDEcyQooe+oWvUkQtVB7xzOQPSJSjAAgzzRMoMFG2LzzB1nW03RAColstfpBVaxiJEcvndcF5uANRu4PULhsMbEAXHKVjtXZlWJQSNojTcGNyZ5/eyR5vpHZcDUWHcLQYwnJYTbN8dkrIz9iEmwjmUq8PAJDTm6o1y+5EDwKepdjCBHZK7eJp0pJnlW0HRI2+W4HJerYnz/ALXIqPJFyOS4ADqaXZhcE5th9SiMWpvucKWxNpQmEBzUvWwxMax0FvO0+K4VOY2eJZ9EgAhhgbxbwlYIZPsBKNotOsDqPmt5g+lu+JDXZbanYx9V1XC37ZWm2TAHxWxZN8VJc1xsdvPu7lnE07jGPyrAJzj3biLgnaOaDcboiO8S1dyQDkhuaJvYQJ5X7pRcXZivWBQ6i7qJiIRWIGwwbgZs0ztAWWIVN9JdtNw1B6zPzWhhMbG55nBrth4CfVcWE5MeQ9S1ak46hdvBneB19oP2JJA05LNwq53ja6hshAufsLNwhFGHcluaZXGoaK56jlTFPy6mO+3kkjGgN1Hb3AqL0y+RIkJhqCoe42O4lKPEsS+jLVKJHihVhOfExPEgUnfplaWUzV02QdGXFH+4+iy/pCOE/mkuk2GnT+UQocmL2N+WS1oFiT97LCb5nKpvm4WpQJ0sOp/ZYp+sYyH24lG0XDSHDmI+KLcIO0nqNClVbfLY93ySSyNxGBGqGh4vmMHmCNNRul+ke0MFjwTCufGseJshonqNoCS2oDpeeRQkGEGUDuZdXHQSI33j6JwxWO5E2pFxZ2Ccf12v394JVZb7SEYz9eIM4YFtgSTvA9Oa5W55h5MPoteYBoY17cpceeZoj0umuLFSTAzK1kQlXtuhtJp8/jNkC0g5MocNlNKJNBrgSIuPHpquZgw4mY8bKabuNvqktymzekX7koK0oZlIocH6xDEUdC0ecD5SU5bI5kTjaeOZSmwkiWiPitapgLE8zW9kyASWtc6JGhHjEHwUe9gaFz1ExoFtuITB+yaHSSZtBPyI9UOQ5GqpuLwqTczqtJxdLTlAmNNlSjLXMlyJk3eniCIc+BMDc3APfeEXC8xRV3oH/UkUC2wfbmPkhLg8mOGFl4EPhmlxAk+Ij1lC7ULmrjtqXmaNOgB71505ecKRnJ+Weviw7R6uYJ7qbTAaO4uv8ZTAHI7imyYUNCEFSkQYp+IcSf8A5ELKcRILseCDOc5jRIaS7fNp6Lu+LlIsC9nMnOHC4a3plv6INpU8G4w7SvqFftBhtEDtl4PQRPLRO25D1IfLgU8y+Fp03nKySTzFvMoGGRfmjcb4HPAhsRhSzXKe5zT6BCr7veOYAD0i4piCz75p43V3JcmVAeuY0cE5rQ4NMEai/qpxlBbbct422O5wpP8A7M3h85Wlk+sBWyngiVGDcf0R3zC7yge8x+OxGGYY7svzBSzlN8GMVVIsiGbhBqAG23077TfwQNlJ7mhVTmVr4d9ssOnl85C5Mq/mNRbvu6EluDqaGnryBn0RjJiPIaJJb/iJY8PqHRtSd9PC2q78SgPJEB7riKYjA1wb5j0I+I0TBmxmcFYizB/lXH3zEdP3Rbx7TtlG2El9Zws18+IWbL5ImnOBwB/qdTY+NCeoFMjzLU0Og95GSSbEDRwb3DNGo3P7LjmRTRM0Y3IuJOFamYyQe8JgGN+biRkzo20CN0qFWpmOUOJibi0CREm+6Wz40NXKdpK21SK+DqAD/LLTzI1/dEHT6wCf+NXB1KL4uyfH5SsDL9ZpXI3tAOpiDLmdIdp3owTfAMDYAPUw/mZ9Zrpyi9tpj4J4I7qRtvvbf8QtF7eyCySDcz5fNA9/WFjqxc9AC1uje0QDe7fgplYe4luXE9+luIH8v7QyGNnoIHityZQIWDTkr6u/rDHhNWNuuV3yLggXKD1zOfEynkx+jhWGmfZis54/uaC3ujMUhiSeZVjfaOSJ2CzDsuoscTu9p0PiI6LmYCGURzYMKKQa9zsrRmOjQ0gdNiAgOaxUcmBR1/MYhoBl8H/Z8wpSWvr+5v4gXVSlGlTMioJnQgRHPsxdOXLtHR/mKyoGIK194HEcOYADTA5+6P5XDMSeYC0nsBHOHYcBkvFMwf1NHxgynDMpFQHc7uLP6R2p7Jw9zDb/AKQwz0cWgT4pQU380WLvszD/AMPYSYI15LXyus9BQlfLGm4KNI8Gx8EkZ/vNO37CCqnLIe94B5tdHwTlbIRYElbUYVNGEpcDpu7WcQbzlPwhLya3IOKnbcZ9SiNYrhBptmQ8aCdPMHVLXI5b1CosavG3FymEoEm9MZRqQw38vitZfvHDIALuaDMI3UBxjbL9QgGRl9hFEs3bGXq1KOWHUoPMED0AlH5ty8jmYuLKG4biJOq07NA7R0tJSceLM5v2j82dMVeQ1cq9r26gkzuDblyTzp2r1CokarExpTOJqG8+VoSgiLGMb7hqeCIF6hBPO/yKF8oP5biQiLDGgR+lr7Gwdf8AnwS/KD0SIQxr2Jn4rGQCx2HExo6oHW5xMqlMTH1K5/iYzr8rH+4nW4YzLJaWtIERf1TV1LAkAi4I0eEihNFlSk0ZRTsNJLp+Clbyk3c78KB7Tz2IrPL8kCiIu51NpvyaBFivWcYa3JzE42zE7XNS9Phr3nK+oyOfswDHeCltqEVbURoxOW5MdwuB/Lhz8xy6DNcd7Yi+3mg8r5apYrNhQii0VbUrVPdDSNoIB8plNO3H80Vi04U/WT/g+IeZ9mJG8/RLGoxnq/4ldsO6gafAIcfa0yNyQ3OPKQqV1QYVur9pK+AA7ggP7xFuPJDm4c5g0SZaGkbQBdWqXUbbu5FkONzvIqv2i2CNSSMl3XIzAafBKzqPzRmF65Ud/eNFjQSXtIcdpB8yQloV29yliWPCianDvatu1kA6SBJ81Lm2jkmX4SrCiKjZ9qXXotP+648iYSA+NeQ0MopFRtvE6zRApsaNgxseglASrGw0waTHXMh+KzD/ADSGnTtNefv9k5MOMj54hsr4m2rjsQQef0ZXDxF9jsVr+NBzRjFZ3N8rBPpPJ7TXDTbzslLsbox5zKByJpu4EC0f+ozSeyIiOcjNYdyoONEF7hPPbVZGb0LUj/A6rdHU3DbtfKJUzAMeI1M24f5B/UIOEPaMzyeoEW77qR8tGhCUrfcioA0SWkkDnHoCuV7jKB94rRMEuzZA7YAePvMJ9Vr3VVf3nFNxvcZpjGd8RyBOnkpvH7zDja6uKYmu57hlfBm0kSbW7IH1VI2gciDa4uxcaeXZbti0F0xKWHW6ESnrN3zMvEuYIBa3mNIv15z8VSikjgxiOpNMlfcxagxgcJrNtctztnn8t0TbytBD+tQ/NjFgkTYqV6ZIcyXAC8MzCeViVOuCuCefvFrqQ3uIVuMFWQ6iANjljusVpAUw1tebiFWjUpXpaEQTI+Gydiy8d1GOyZTTARWlWfMOJI5SfmUxmNcND2pfQjTMLaZLWnS4nwspWze1RTFVMYNKnaWi0b385XeVyKqS+dFPPcZpVWn9REdQk5FPYEbjyq/UWxD2XhjXm1+fSwuuxlwO6hnFjbuF9pnjbol8qYSsicCQ7hMmZWfia4m+WeMxHEKtYjNTZY7HL6SV9GNKmEcEzzU1nkPqAP7x5tKo9okkC0+zAIA8/RT70Q/+ZZZYcf1N7DYbChoDDVe+JIqvOWTYmBAnQ2B0RNrgq+kRH4DI7bnHErToAEe5HK0eKgOfyfOxlhxbR6FE0OF0M7nCjTDbS5xMCxtpfVAMLNwHgZCFFuJTiLG03QKgnlePQEzrrCKiOLv9oWL1i9tTyGN4gHOcyjmZU/Vq2eRMAyvX0XkxDcW4nnapVyPsCcwDMQ4OBfTc9+lyHW6ZhCZlyu9+viCmPHj4KTfwOCpVG5i+kyNQ94Dj0ADSoAHPZlf4gJxiXmOU61Om6Kbg+YF5Lb3NiOY5JL41Y9xjDJkW3oQeIL6jhMACOyLW3uLSubEmLvn+5mDKAKH8x6jw9jhJa9gG4qz8oQFkX8pnHO49wYnW4cyffq1I1BaB6zog84HQqCNW90BGnCm0524UiNADJ77m5TPxOJjtYTC2fb2YPC5K2Y5MhH6XG57mgSnLhRhakfzB/FMtAgn9oPGcPLRvfS9j3BA2Bl5McmvRjVTsMyoNC4c75fgosjoDKQytzULUyGA8h0Hcgxz94FAgydqKisj4Tw1XJL2Ay1p5dltj6QU1XyAUx/mKUoB6eJduHpx7uXoRCUzuWr+4AyMOS1wjMobenPM5tlfj0pdef9yXJr1Dc3/EFhsVRa/3Wk7S8SO7mULYWUdXDOpR17r9oPibM4AaYvoDP7pGNWV+Vh4MuHGC1zPZgngQH6bEemn0VTK3zFe/pBfX4CSsZbgmOEVGU3dMs+Mm6S2TLjNgkfvJjkxZD1NGnVptEZIjqR8ComZyeaMqxqhHVQn+MtAhrGjrqe/mUwYmPvxF70HcG+tnmap/2xZM2oPrDGeuqiWJoweyJ7wPqmgBh7wfxbg9yn55zbBjO+b+iEaZTzZgNqlJ5nfmJ3HcBPyWNidDNXIjirkU6b36C3WD8wr9Po8mZeCJHnz48DdTpeDBAn75FLy6DIjUROTVowsGGpOcdZnvsPDkkPg2GqH6COXMH5uWfh6hM5j/ANx+QWf4B+U/xBrKfzTz9J9EOgUHMd1sB5knyVTnUFfVksT0kXCr0EjdSpkaIYXyYsIHO8A7peHEuViXav1leozHCo8aXHaNSgxo9q0tJH9xidY0S/Dkcf4+R9ain1NHlgPtF62IbbK4Eci4XHRb4G9xGLnQ8XzK1OHPqkeyflB2z5fN0ibpmF9liv5i820gbiYzieD1wwtaaIJEB5OaPXWFyMofc3P2i8mQFKQkTzuIoupf5Vdr6jiQWupA6aRPOfJegmQZBaCv1kQZ1NM13NPgXDcMWuNXFkAkdmTnEDnB57clM7MzXtAjfUo4szWq8EpEB9N7izW7jpHdMeq899V69lcxqPXLTztai17nOa6pE6FhHkXQvQUMlBq/mSNqkYkgGbH4Wo0yQauaJ0I17zOn3K7KuHdtYivqIH4lgPSJ67EigRYCeVx8Sp9Q+nVKU3/MzFkyFueJj4lrIhtMgx7wfaf9pmfNStkR1srRlQQqbDS2XsgeZt6zN1LtANmEcrjqJ4jDgQS9o5zv4KvS6go3CbvtFZmdl5avvAYeqzao3lfT01VeTPqX9IFD6VI0ZFO5jZ+sbOBqHtCqCNbOJ8AsxNsNZsdg+/0g5TvF43qUw9MVDlDrzu0/yrH06A8EVJlyZCfvGH8HjV8aAXI+Ij1U74sRPBlIy5PcStXGUW9l3sSZvD5M9e0lumZeNoIjA6NVmY2K43QDi0jKN3XLT6ldj02Yi1HMxsmI9mXwlei6nmz0wJtOp22A9VSdPl6JqJ3qOpqUsQyOybcwTHqSPigzUnyC6/Xmbi9VbuP4j+FoNcSXBjQBfM4geGiVhxZ83BFD943K+Feez+0JUpUJF2Ajk4nzsrl0+3goP5uSeZOw0FiRRIcGZC8Ax2st9uh/lJzacH8oEbj1N8bp5z29VgJe2mANeffZ3xS10+NjSgxj5lHZhKLmPvYzyIRtos6+qTHVYTxyDLik3KWtudNSfDTkpWylH5FfpHjDvWwYnxis6llzECfPoAPvRejocy57UiT5dOcfJMBhuIUgLvDTvIIPgD9UWb4cWPfEPFqQv5YVvFqIM5nOI1/y5+clGuiXGQVYiC2oLimAj+Ex9B3/AFWt/wB1NzempCux6Uk2xuSO9fKKnY/HwCAWOGxaRJG83W6jRliDjNQMWUAEOLmKeMuFsr/ByhPwvJ9f6lgzLU3MLw8izntjmQM3jGvfZfNvnB5A/wDE+uyrv5UxF2HFOrmD2vIMw5sc9j8lVjbyLRWpFkbNjFXYjNGjTqVM9QUwdyKdz0mJWtvRaU8frAUq3a8xiuyncMpMPVzZ9DpukLmI+YyjwhQCx/aKU6ThyA/tDQB5BcXVuYxsybNqij9ZejVbnHtbtvvFxtYH5d6amMAcX/E884m+YsD+88ZxnFVqlW1N9Nv6W5iRbcHeV7WBcaJ3cibI5ahC8Ewj3BwdmAmbWcSPSPXRK1WVEIIjFL1U9hxQVmUQ6nQftuSA3nrJ/dR6XDizZrfiKys6rYNzzuExVSq4sqGo0j+1kgGJu7MCBG116WXSYMQ3AiLxZn6qPYDhdSo9vtHlrP7s4MHlBMheecunUkX/AFLS523XM2cVgKTLh73OGhDjB1jNOu2u6QMmIg1/qIyZG9xGMJiXMIJZJAgkQ4bG0fVTq5xN6CP3hWGHP9QvEOM1AAG0h2puIkctimplL3ur+JwRSOyD+sy3lznS4PIN4c6b7FthA8JVPlRB1FNgJ/POxmHokjPWyxEtAnv7QuD4ItNq+7T94Dab6Ga+FxGHDcjK+o5284F0WbMxYMt19J34fapvj7xdtSqxxy1YnaZB8C1Yuj1DDhe/0ijq8Kn5v6lMR+JvYgiq8OPdAHpdcvw/I5o8f3N/HCrUbphUuK4dzj7NriSfdYx2/hCtOhagC8n873eyv3mngKOEqHN7KsZiQ4WtIgNcCPEHqqMen2jaIl9RXtD1OCYUdqnQgwfey/FogXHomDCSaszDqhXXEs3h1EiWugi5OaI1gXAM9ybsHTCKJHatLYnh9V8HMXR7pJIIBgkAExE/BC2lYi17/WMGW/mHESxVN8AGA1uYtAkuIMSS686D7uvPy49QgBr95Uhwt6TFcPg3XLqsAkuHQWGuvO6kyaxwOU//AGNGnRj6SKjzeJCjbOH2h1m3BOl12kfKxJ21OzoqEUbkN/EuHgtewTyawfIL1U02VhZbiTlwfyytKoyr/wC1SJ0jM4AcpIJ07hzQp8MO7cTMOrFVKVODuPaDacxBBIgemtuasxYcqjnqKbUJcyK3BWU8wfQZa/ZNzvYz81HlNNVkH9JTjzCugRKUuI0xLWUgPvcRaUY0bEf9QwXyKfyiGoYoVAWluW2oMmdo/iE5NM46P9yV22xzE4EAAtgyNC0ZhzHVVLp1Ueo2ftJmysTxcH/h1UW9mj8JgeU/WO1qkm+nIzHjzXwyYwvvP0pciVQifFa3tYzVHNAtDLNPgrtPnOIcKD955+TTJkflmh+HhjW6uJ0A279deiHLj8gLv/QiTrdh8aCv1mzRwJ1DXz1IHqoMj4CvoY3+kb5srtT1K8Xy1KMGk5oJs6Rr5THxQ4UOJt1znX/7AzP4Vwdh0qtzRHacR3kAW35r0H12QdCeY2GC4iytSc4Ujhn2MEy5/wD9n8K3FrlKev8A1EDBzM3heLxVSXdkEcpOn+mDp4pOoyYx95SmM1QNTfw/GK8y936pIywD3y2T5hS58zH5Z2LGATumg7iOKcCKW0yI+JNkePUZsoC1Q+s58eNDd2Z47iVTFBxc+o2ncjKC3WAYgNvrpKp8GFe1v7xQbM3INfabvAuH1C0h72uP6SdfGNbWhb4NMTY4iicvRmjQ4O9oJc9p6AQPVI1WgBAbGYWHKRwYfC4vIYLGZtNQ8k6EAbIF24TWNbP3mks3zGYvH/wtUrPz+0Nhrma1o5AkHfTQ6FetpzSU6iJcEnieNrYZrJBqy8DRpJE6GSRcDpz1TwFPypccAyjlqitNpBu8k9GvPzHmmFKHrQARZeuVazPSYCpMNa++p7bvINJn1Sv8CsGAo/W4nJ5Cp3AEfpL4rhwfaqM50mNpmCQbpzPjcehpErlCRtM5vCW2AEf7ZH7rFF9xb52PXE1eEcCdRIqU3FpEwCbXEGZPyVq4xUQcuTuamLxTzM1KY/5AdeanY5VPCyg+ocmLtfRcNSSf9UjzCYMhPDLJzjUe/M7EVnNblZVaBEZSPWSeqUuZd1L/AHKdpXgmYormWyJaLjRvje+6PI9pVGAGF/NCktdqG98/Q3XnZFVjREajsosRrCYCkbOpipJsBII6kkgFOTCVF4xUaua/m5lsRhqTASzD05FsxgkTMyZJnRF4spNloTZQB1MepxCHBrKbc298sCPEJ+LFtO0NcmbJY3MKmjwfGVSCPdvpc22gx4bJj2oBqJ3AmgZp/mmg5n3sR2Qcw5XMA36pW4s1kcxuwKPqIpV4jTNshcf9ZERM/wB3zXNa8mcMqkekRD8ox5ljWDkLHTrPzUr5qPq6hgM0ZwofScYYCT4jXlOhj4KkalAtQBja5psxVaPdb5H/AM1o1A+s04z/AMYPBYm2RtAE2kZmi2mq+KfCy+p2n2bbQeIvxZjmlpNBgB2IY6e86pmIsbppm4vH2cNYWS+k1h5sJt9+KUup9W3cTJXwgeqZuPoEvgVquWN3E+kKzgfKoMNWRRbf95NGiwtJzOcW/wBwn1n7lEdLuW7oxIz020czsWxnsSQQHZTq02MeR1WrpgpFm4D5SWIAnhH4kvqH8xUc9rZgMtc7C1hp3r2eFUACTbW7mjwLjdamSynB2Adp2jYROWRzU2fT43reIaO4956j22Mpt9pVpseHA2loiCdhr4lLXS4V+UTS7Nxu5maPxY0AtZRM6ntQOR369y5seQ8XQ+gnDDsG6Ersz0g84UXAJOZoHU9khyadPkAu5iNzyYVnFKrrPaxvUAaaAWn5KTU42Cx2NAx7jYp2LXE31EWiJOjhsq9PhYYaNTz8wQZvSTf9Q/CsGwtJokGA65zD/lfpG6DGAps8znYt1GPz4bAeA+BoXOInpIgKw6tDS1FlSOZlcW4TSqvHZFMmfdkGNYkR13QjNko+A9dibjIB/wAo76iOJ/D4pQSZn759N+vNAuvyVtyrf7wnxc3jNRrD4miwQaWg2jX6qhciP+SSlGU8tcUrfiGk4uDKTgGRmy5QBOhMkEnXRdhwENvoD6Qsyl1oTU4VxKlUALWl5k2IA8yRv0lMdcm7jqBjxoo9U0zhGVG9vDN/41SB6Jwd1g7MZNgTJ4n+EKNSHZSIjsk5/Jziu8pPcZ8vywHA+FtplwqdlmgAaI6mAbd38Iw/EUwDHmbDsNRF5zz0PrdaMQbmLIUGCY7Dj/puMakGP/0lnADxcPeo9p1c4caT628OneiGm+kBsiiU4TWp5jmc4cgZIPheFpZsK+rqbj2ueJHEMYHiBDJ5CDPOQEttQoXcw4g5Lc7VNROoH5TLjNo0IiY3XaRsTZLUQcuN9lPEaGMe140nn+y9HLiQi1ikQjmaVWt7T3z5Ex3we5RuHEcApkPoMZDiyRbexPdM6H0WqWyrtaYcaIdwnU8bTdmDWtDhqO185CXk0jldq1/uGMiKdxiArOpukSRt2imnDjCgHuJGRyS3tDu/EFbk3xlB+DT6mUfiG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2" name="AutoShape 4" descr="data:image/jpeg;base64,/9j/4AAQSkZJRgABAQAAAQABAAD/2wCEAAkGBxQTEhUUExQWFhUXFxcbGBgYFxwaGBwdGBgcGBgXGxccHCggHBolHBccITEiJSkrLi4uGh8zODMsNygtLisBCgoKDg0OGxAQGywkICQsLCwsLCwsLCwsLCwsLCwsLCwsLCwsLCwsLCwsLCwsLCwsLCwsLCwsLCwsLCwsLCwsLP/AABEIALcBEwMBEQACEQEDEQH/xAAbAAACAwEBAQAAAAAAAAAAAAADBAECBQAGB//EAD8QAAEDAgQDBQYFAgUDBQAAAAEAAhEDIQQSMUEFUWEicYGRoRMyscHR8AYUQuHxB1IVI2JygkOS0iQzsrPC/8QAGwEAAwEBAQEBAAAAAAAAAAAAAgMEAQAFBgf/xAAzEQACAgEEAQIEBgIBBAMAAAABAgARAwQSITETIkEFMlFhFEJxgZGhI7FSM8HR8DRi4f/aAAwDAQACEQMRAD8A3qeHIvJk6+K9ovc8kYoejhLxtz3SmyGrhri5j7qxbEifj3pANx5NRTEVSZiPFZmCjGS0SCS3E7CURqYJIP8AC8NdR5Gq+pcMYUXDDhzcsn3j1sF7ON9tEyc4xUZp4IZdvkubNZ4mjFxJ/Kxci+yEZZ2yoJog3utfUKvUEYzK1DI0Uh1LHJQ6jCg28y9DDNIkhXDKRxFqgMC7CD1TfMYPiBMn8pYFo3QtkBHM0Y/pLVaJGvJSl9o4mlOeYNtGVml1gaa+GpDcKDoAFfvJ7ivGIDHYcGTE8/lCdiYLxcFki3DcKWyIgn7CPUZFbm5yKQJota2O0PFReUL7xgW/aQ/BtOn1TRlJFwWxi5avgg+CQJ5xp0QYspUnmGyXA4jhnaa4TZPXUgAqYBxe8tUdIgG/3a6AEdmYeeJnV+HkOL3Gb6Dkd/NULmsbRFnHXMd9nLO1cjSdf4SN1GxDK2OYCtROTKLc/j5piN6rMW44oRKrw9zhAIA35p/nUHmK8RPUNgaBbIAkD4IcrKe4eMMOBGXUXkDKADab7dyUGUdxuwmEZhQBePAfNAXs8Q9vHMWqNabxp6pgvqBtErh8MXHYd60uFmLjsxPifD81nAAg7b+KfiyXBdamTUwgZ2YJvZNv3MD7SzcO6LNcg8qfWBsM9phmTedl5PlVh6Zcqm+ZekRnyz3nqlZM4UiGFsxo6fRSanIexHKBE67BeEltZuwFX4ME4qaxBYSm4TAheGr+IlgblQBbiN+zIAJPgrR8UY/N1MOn947QxAgk2ACowavyAtU4pUFRxTajQ5pDmnQgyD3FY2pZZmy+5WqbTqkZdT6L95oTmLNaTpsJUmN3B3c/WaVB4lhWB5hXr8XRVt4s6ck0IJkypR8YZ34HEP8ADUI5SdBBXsjUf4xfvEbeYHF1ClHVKg5M5kJPEXZVhTpqMINr3NKvXMOyuNYVP48fLM2e8PRvc3KoTUhp2yXc3YDxRtmqZtJ4imJozDZ6rydRqSXlOPDxB1K+UCLwr8Wd1I91MTlRasdxqgSRM9/RXbriV6l6bJEzKWXo1NA4iWIZlkosupTGvMWuIk8SGtzQ52ncoz8TGNCzjgGO/DFmAuNjDAiQqMOr3puHvMbFRgPY6k6lE2oI4EDxjuDZhQ6RJB5jTuhOTUEwPEIKnQcx0bRqf1H9kx8gYXBVCsZw1AXvb79Ep85A5EYqzq9Npadbclq5aPE4qJk4usKYlrS49dk0Zi5qIZgvU0OHyWNkXPouc7SY3GbAkYpoccoFxqmYnKjc0xxuNTP4hgmtIzQTyB3W+RslheoplCEEzUGAYbrzT3KgqwNXDuDSUOkVsfpaBlFixA01JqGdjOxADmaE2Hd9hT6/K2I2DcpxCxIXganKW5uWY1qEw5jXRcrDEg3TQLM6vVkWSl1K7urhspqZ34gqhuCxU70Ko8XMIHqV6mizBiFiXSuZH4Dqxw/D5oByegcYPiE7U5UXI3M5Qamg7ESTC8gazeSoEY2OuYzRw9rr0wPTzFBaMrUotHf3qPNgT68xqvUA4IcONMR9fcBzu6lgrcuZmUA8RaoAYM0ideajcNXccKkNZCcmJca7rgMSeIRlG0+iLE9mz2ZhTiHpEQNiqdw9uDOEMHnQLRma67m7RAHDOLpO/JdtDn1TLIk1eGCFcmJVA+0Q9mDpYQ6TA5Klcp6JivGYw4gW3XeZBdmFtMy6zS7ZfP53y5G3iVJQFRqkOxlOiQ+oNePtf+8YuP394XCvixV/w/KwGyJygA3FcXWhwg2R/ENa2H5feLx49x5k0a2nMmIS9F8RNENCyYgDYj2JDXtAMW2BVGT4iqratzC8F8ERDEW3TNHr2zq24RGfEEPBi9SqQIBsbIc+u/DpueZjxHIdqxfEYcNgzKkX4s1grDOjHRjNOu1xDYIPp3L09P8AFhk4qA+nqM4dpY5xIsYuvSGYZB+kTsKmZnE6TjBjV0ydI71P58gY89dfeAyCEGOaLBk9bfRVDJYswLqN+1kQZHcvDf4lXUrGG+DKtbeV4mbUneSD3KkxioW5QNmFXDVCYQNnVSO+6PVah4kJl7xzOqoCpSUr4inIhg3Pm39SeJ1W1BRbUcKZYwloi/acSSf+IX0vwbEhxb65uSZibqNf094zUeRhj2mMpyDEFuUgEE7jtW5JHxrRqAMqdk8/eHhc9Ge/wlO687SYvVzCcx0vXol6MCveDdbVJ8niYlpu3cIKq8FTPq1JswxjNStGnJT1Y5eYvbUK9sC6zI/j+eGq31FuuymGXdfPE0rUs+rAsE1sr4U3qP0ggBjUgEOHXdTLqPL+vvGFNsZw5hepphtFxTGWOJ5aojrgthRZmeMmXp1jCrw6sleRFslSlZ5FwuzZynqWYEviJgkk9V89m1OXJlJ+srXGoWoUMIEKsHJtomBtEOwDTZNwhS1HqbzUVfR3S2U423KZjU3EUrUjPeo3zbso8nUwY+DtlxTy6zKbqtqjcnH2mYxzzDvplsJH4V15/eN3iK1+0bq3HrlwKABzENgOQ3BYlukDTQBBm+Irq12v37Qxp2wm1jGJwrQwdoz4fcK7BpdLjT/ISb/qLyvkY2sTnK8RcJQVEzUvyiAzennua2Ergm/34L3MeQEcRPvzK8XYHMyzqZgffVGxO0wclGhPMvpEGLr5xs7g1ccMYm2xwOymyN6o9RYhRCnd4xVhmCFhY1zGqAJdq5VJ5AmkidVdayY7gKSIIFmQx8iEnHlZxt94bqFNz5R/Upx/OlsaUmjzk6c79dl9b8Kx+PT8/WRZTuaH/pVP5mrewo8ty9u/gh+K7fEL/adiu59WpaLxsW7ZYjiBcGSA+Sp9wTPuaMq0oQ9Vma4VWbF5TuU8RanbE5kleTZdyJRVC5ekIN1Tp7xuQx/SKfmVqEk9EnKXyOSehGpQEI1gI8FViQMt/aKc8yGUrJeNHIpjONe0CWZTZJGPZk9M4mxzCNkqxchJ2DqBt4uMYWgNSrdJpEHqMF39pdzYKoKhXuD7QWI06lT6pvTQ7MNBAsYV56afIx4jGYRl4VLqeATAuAek7D5BtMIPSmWZU5qpn3dxYEHRGapOwCjxJvz7q4EaTSwuOFpR62lWBjFniL03lwhKw5jkQKZrrRjDaYgAhWHDjYbWEFSR0YCnRuT1XlphAdq6BlDvYEitRneFXhO00Yh194D8uJlegxVvbmTbSD3JywURc6cge87Zu5kVwBz6os3xJQu1rmLgrkRV9EEyIXil7NgSjbHWtgIspAFiaokGxUG5gaMftFXDSSFS1lRAHcZw+l1fpE9FNBa/aUrXMBTagBm2JzCU1zLUMLuU3SaAL637nZMt8CfHP6o1z/iDxPu06cc/dmPVfTaP/pcSb3jn9KCPzFUF1xS93n2mmfD5qT4uP8a39YWHs1PrTKoAXm48+MJGFTcBlLndFEwObLx1G8KsbIgQvRe0XbEdmI1ewZ5rxiniyWJUPUKhWNB+irxqmTuKNiQ9qTkUjqGp4ksKNGYQW5l6ckwm4t2Rq9hBPAkV6RiVuoxFV3L3MUgmADbWXnjcQNvcbwIy2RZevjzMvpiCvvOrCBM3XakkY9ynmcncWZc3U+jbe3rm5PtHMwAXrMyKsUAYMkk6KB8lngQgIKrc8vmp1yW911HHH6YIvXHMHNTdtCQcSGCSY6pquB1AosalK+Oa5syotTkOQ7ZQmFli7a+5sNlOQFcUepxU0amtQxIi+q9rFqUK98yQq0HXxECVFmzbm4jkQniZlbF77E+vchRCDzH7AQRCurzouz6opwsmXDzzEHvhxndTJmJ5PJlpTcoqd+fzEAhUZnObaFEQNNts3NGnhCQDIVCfC8pUHdJjkAPUrnI1XmZ1ZTRlKrfUKwCJKzFtoljCII4l6LSmYlZuuos0Jc1IF03HmKimE3bcEyqZU6ZG8lwyoqajHiF9KjKFsmQkcz4p/UhgdxF8RpT9KbT4r0dIw8Ir6zUXc9Rv+l+FzYytUH6aQHS7m/8AipPjPOJR94Wn4Jn1IjzXzRq9o7j+YfBOF+a9DQFVBvuKy3DP0tdWZRuX0cmAvHcXqdy81xzUaOpDHDyQoyg8TtpEuzmeSPFyxZvaa3UrN1pIBne0NSAAlVYFVU3RbWTUE6vJ6BSnV72rsCGMdS4K0NZ3TpSnZxJK7AdjlnPc5uRxLvcHSAbqlimUFQYvaw5i1MZZlRb1xAj3hKpPM5pk66JC5jkayeBDK0Iy+tCofVBTXcFcdwL3Lt3vCEUe8GYUjZbeqhspqZuMBIMXsnbuYenSjzFKNQx2tknIvM9PaPaFxXEWBojX4IMencmjFrgbdcLQxJczl80DIUNXM8aqeYy99oPKEoEhritnNxNzrhoExc+X35K3G9r3D8d20K18aaKbJdzPGDK1WjdAt+06iOBJNIQCBp8EaZWVoHPRhRiOS9NfiDARBwCGr1u0fVebmY5HLfWHhx0sFXxYsAFgQHuNTDZszR4bigWw4gEL1dK6babipHqMTK1iRXqiYUmZ1LEjqcqmpQEW6pJI7E0AwzSmo7VzBKifGPx9VjiNeTo1kb/9JsL6f4d/8Vf/AH3gLQyGaH9LcURXrgbtbP8A3H6qX45YxIR9TC0wDs1z6oyTdfN48bHmNahxIadkws6mphAPMeoCAva09IklYWYPOCTyUByK7knqM2kCCLhNlIxAyHxxo+XmFD1SuQhaMDbFqleDKn8pLxy49wqUpV51MToEl2fq4ZxgdS4cJj7ssxsFW4sqTGM8BWDIwW4siVcUJbdyZoFRV7i0zqUvFm8fcbtDCoak6blbuDNvMUy1xIqtGyRlVDyvEJTXBi+KxRaB3paBmNEx2PGGuV/MSLkI8m4moBx0eIORdoRKhHPvC69RlPzbWCHWcLA7dEyi3tGDASbHUzPbGIJl0X+qe1cAdS0IAZh1qh7ZO5Mc7Wn0Xo48YCiWKom/wav/AJYzgjLvsvK1WL1+k9yDPw/EPicW2Dv3KdMJucmIkxXBVXOuYuqWQKOIzMigVCYrGBjod8fklphLrYgY8ZYWJm43iOciLBU4tPtBuVY8G0cyjOIeyEi82g6d6MacZDREHNh3iEpPY4AkPk8jbwun0BxURsccWJ6qgAXEOHiN15uJVLeqeY3CjbA1gHOLYg/Ja9Fqqo1dyruBuVZTDTzU5bmazFhDl3JazkihFhalct7rlG3mFdy7q2UX3+wiLMOB7wAm48T4t+NsQ12PrnfsDxDGj5L7D4aCNMgMkyjbkIm3/SloNXEZjENpfF8qT41yiA9XGaW1LfWfWy9oHQLyyyAUOhOAJMBmkzFtl5+TIS9jqNqhUo/FgmJWZM2RhXtDGGuTBDEnPGwWBjUPxjbcsMVYn+EzcF/WZ4jfMpSxQNpva+yEhquE+IiVxLZIvtp81ytXcLHxIpkb6rnLEUBNYGMMF5Uy88GLMv7cZg3U/IL01opQivGa3Gc3EQ4g6JSHaCBCOOxxFjiAXX93mkFbbmN8RC8RmvXAAhPyAGlHUnRGJ5iuJeWkEOlp3W5MCKvplGNQ3BHMVq1JIE6JCiOVNouFq4WB117uiMiokZCTL0WGLbqjFTHiCxExeLMyugA6g3+CaiMCbno6Zgyy2GcQPdNgdR6ICp95z8mgZjYtpc4hojz81euRVUXKkAAg6OPeIbmJaDv8UOTAp9RHM04VPNTTOIBpjKLi5J+7qLxkPzEhCH5mUziMiHHK4XA5q38Pt5HUcU5qMYWg+rmJ11MpeXImOgJjFcdAScThQ0C/7eKXjyljNx5NxiNKKhLZykAkTvGoCqIOMbu4tsqk1LjA1tjbvTPxGOL2ie3p41vvSZPl5Lxy5Bup5TYTVVAYjHguIcIOxsuys2Tkx+LAQAVgWY4Dv+7JYxCo04CY4cRIlsJfANGT+KjRkUambtHXktoXNda9IgalXPqQLTfUEWieSYAB+sYi7ehPkH4jaHYyuBoHfL9l9ZpLGmT9JE1Nna5pfgHFllesBq5g20h2vUyUj4qgbEt+xm6NQ2ViZ6DiP4scytRYKjXDP2ydhIEToDr5KHBoN+NmcVxxKcuTErBUI57ntzXzDpEkA3/heGy7TACbeoHCPyOI1BKZv9PIjMo3AERqqARI1jXp1Sd46qJUkHmZmIxUCB4n0VKJu5MsTHZszMe9wsHjtKta+nUq4PYjvDM0TnkaWvokZyjcARGXb1UYZibwLHn9VxQAWYsp7yrK79C6R99FjJiXkTdi+wlRW9k0VDckgX5T9EeM7zsAnFPIdk7ieNBZZ0XFgfMLcaHyHidhwkNUc4ZTBY2TYBJCf5CTE52IbiEqVSScgs0RHM8vvkmFAxqLC0PV2ZncSa6CdDuPv7sjUKpoyzAV6leFUzq+ddUvIouxO1LCqWaj8c0ggatibcxNueqEpdX7yFcTe/vJxOLLaZeGgkNJiYuDGuyuw4Rtmpj3PtueUxPGHPMVAAdvFMbCW5Bnq49MifLL47FvyktcDcWH0S0xBnpoBUL7TOr4mQGmQTrt5pyYdr3/ABKFquYo/EAaeacULRhb6RjDY4AEbEX5eCS+ns3BNNzES+XTA1/hVUAKuaDZm1huINYJGpsRN41J0uvPyacvxFZEJ4M5uMaWkXIvrr3pZwMrAzQnNzMxNIZg6eXgr8ZIUiA+IXc024iRIcAO5TeIQdpj1KpDNTI2/dQGy01ltuopUxRc6eSdtoQwqoOIT83BA17kvxkiL76ha2NZTEl4H+mb9LLE075DSiTtlRT6p5ri/wCKu0xtN7g1lQOcWxBEe6L3EE6r2dL8MIVi45IoTz8+sQsCsbwn4ppPcAMzByfFxOoPek5PhWXGtnn9JVh1+HISp4M8nxkg4msWxBee0DY2t99V7GlUjAgb6TzWNZmPtEqDn03FzSRnaQSI0Jn5DRUOisBuk6OwY0e5RlM+Bj+fVdu+kLxV3PW/hH8SOoEMqvaaZbLXOmQ6RLCeVyZ0svI+J/DhkHkxjn3Eo02p52ZDx9Z7ChxZrzIewk7Ag/NeC+myJ2pnpBsfQMdo44RAPkksp9xO2qTYMzsbIM7fFOxkVUsxVVGKUmG5iwT93tGMR1OwXEQwlrYcA64HXmmnD0xmPjGQH6iX4lxEunLbNExyGwWJjBf1TcOELwZbg9Zt5cbnfQLdQhJHtBzA+0YxtFzozuAbNo0H1KHEVxr6RzF43C8LFHcINyHANmblM/FjqrMcNR7EczQwznMEC8qZnW+IhwGNmaNBrhEGLyYN/NCu72kjlSaqdWZ7XRw75W7STzORvGOpksxJfVEOAaIAmwMbqoYBtr+5WUC4ya5k42A4kEt/1NNvLvSktfT3OxWVF/xK0sSTTdTLs/Ujnqqg4E44gG3zMrusRAO07i6IcG5QK7lGYctZJN3G99AE0MD1MJ3GK0Htv7QE8o+B6LnDn5DM31xE3sElNWwJvNy9cgNA5TJ+AS8fLEzgKsxWviIAInNz7joqQl9wGy8blhqWJBMPHZI21lLKbepiakZepoUaVobcddSp3bmzG1URr4iDESU1EvmYz0JVlUkTMJnjEn8hmxXxWVs9/qvJx4dzVC8npuLUsY0tLphxsORHP4pxwNu2+0HyirmNxDjb2Z8o7egkAxOp/wBy9HFoAQC3U8/Ua88oncwX4mpUlxOYgQZ1tHmvRUJj4UVPNKZMvqPM6g7MHdgk6zt3d602D3DUKy8LzE6lXnNp19YKbfFSQij1CYdk3mNv3CWxqPxYy/vGKGGzE7mYHK+0bIHfiPxYfVUZxOHdJmWZTFrgzsgV/p7x2TGSeeKiIaTYSOfK1vHX1T91dyM4txoQlPCvm5gAWOhnlPNC2QGEuma+eJo8M4k/D1A4kum57Rgi+szF9xuk5tLi1GPbVTBkyYH+s3x+OGe0Gakctp7ckXuQIvsvKb4IQvDcypfiHPU1H8ewrm5m1YaZkQ6dN2xIUS6DUg0V6956Ca3FtsmYPBMfSOIrNv8A5gHsx1Hzj4L0tTgdcC2Ou4GDVhs7c9z0n5IFkg3AAIiF5HlpuZ6PkNyuHo5JmC2eaJ8m/j3mliTUMMUT2RYc5t5I8QAEEoB6plcRcWkjMTe11Vi2kXKEqrqOYSq5gEn7KiyhWY0ILAGM1Me4gAHWxWY1rmJOJRzUG9xaBftSdPhCNDubqCFBlcO4tkFrTPMXHcU524hML6MI+vmGUU3O5kadwSdo+a6mAUYo8ZQSJ5wf5ThbcQg4JowdXHmJYIO879xWpg59ZmZQdpqAoYonW5+vzVLJXCyfBmJU7pnYpwzTN9lTiHFSLVZjvFS1M9PEfNc61LMGQmVxL7BAi0bjs2ZFX1QRaNEdkcxdpkWlPcplh2seq0mxBTBtqjU2uH4slkR0npy8VBkxgNcsX1CzE8bihmgAWvIG/IKnCh22ZNqMlMFAgMso5u0RTi3EA4kNNgY8vrqi0unIFmea+oC8CZlaud3GFamJRI8uZr4gKgMEiYifLe3xRgi6geNq3QtLFkCwGkzpO3mEBxc8x66uloRrD41ppaQ6ZLRYae9pofmktjcN9pTi1GNsd1z7iYuLxEumLSrFWhPKzZS7faOcOptcQHAawNtbanfZLyEgEyjTqGIE5uELXbwZE73HKUJcMIwYGxt9otVJkw6BeDvbfxhMUcSfMxup1J5AaAddYC5wPeDhZhVTZxgbkbNswHgd/vqpMd7j9p7GfbsAb3mdkAEOcTOnIcovbX1VVk8zyiqg7TKU8OACS6TEyJv0W7iTA8QAMthZOn34FaxqbhQueBDNpzJHvDtDrFz9UJNd9Q9l37MJo4f8UYhoAzF2g7QBB7zqpcnw7TvyBU1NXmQ93NvA/iZlUgOGTa5mT38vqvLzfDmx8rzPVwa9W+biPYjGU2mNSQIj6qdMGRuZf5RB+0DwH2cBtyOhKMrs9NdwlN8y9SoYhtzGnTmhVR+aEGo1BCg/3pGuk/EJwbHQEEkniDdWc5wk+X1W7FA4g2RxNN78s1CA6Bcc1MF3HbdQXal4ktx7MpIPZOjYuDuFjaZgaI5EWjbjczMQ97pLZLRz+9FWm1OG7msCDcS9p1vKoCiKXMX4lGvOmiLiK9bPQ6gqjZ0135DxTVNSTUWGsiMU8S1rIH34pJQlrnoabUoMfEE5mYZrACT3pqNRqdqcK5Me++ok2vF5vsE58c8zTuQdwPUNQqAmXJTAjqemmb3Ydxl2LAs1K8fuY5s4EmvaNOdrj0XJzFeZXMEXlFUI5wJ5ttxc7zGq9K6nzwW4TFGABFz0jbUIVNmHkXaJDMSQMplwFgCefJcUs2IaZaFHkQdKmJJNhFhPdafFaxNcQEVN1nqWfAByO1tEzIG3ehBJ7hsoAOw9wDmdkEnfpr8Ue7mKKWlmWwZAc0tcAQRYk+JHx1RZFBWLwMUyCO4riBc0tA1I02i8yp8eMA3PQ1GcspAmfUql0SLixI3vqeZ28AngVyJ57NuHq7k0uk8+Rkc1xjUI9p1YiQSRpvNuXcuU1xUDICaNyWkkGbgRH33LrAMyiVNyr8THZiw2W0O4PkIFGEpPdBgGTuD5DqFjAQ8RIucx5kZpiO435891lXC3gHmMU67Wgw0OJ1BFo6EaISrXzxGDIgBoXF80chN+7omESdXjOGxZbFzPW49Up8SkR2POymamH4zlBaW+VvFR5NGSbE9HFr9oozqHECKge10X16dy5tPePaRDOpUtuubeKLnMzggeK83EFD7ZU+X02JljiMWn69Vf+H5uJ/Fjox3DcZa2mWme6JnoktpG37hObUqVgzxIZIyidj+yYcJ3dxSagoOoTA8SAYQZk2nokZtMWcEShctjmZ76jc1irFDEcyQooe+oWvUkQtVB7xzOQPSJSjAAgzzRMoMFG2LzzB1nW03RAColstfpBVaxiJEcvndcF5uANRu4PULhsMbEAXHKVjtXZlWJQSNojTcGNyZ5/eyR5vpHZcDUWHcLQYwnJYTbN8dkrIz9iEmwjmUq8PAJDTm6o1y+5EDwKepdjCBHZK7eJp0pJnlW0HRI2+W4HJerYnz/ALXIqPJFyOS4ADqaXZhcE5th9SiMWpvucKWxNpQmEBzUvWwxMax0FvO0+K4VOY2eJZ9EgAhhgbxbwlYIZPsBKNotOsDqPmt5g+lu+JDXZbanYx9V1XC37ZWm2TAHxWxZN8VJc1xsdvPu7lnE07jGPyrAJzj3biLgnaOaDcboiO8S1dyQDkhuaJvYQJ5X7pRcXZivWBQ6i7qJiIRWIGwwbgZs0ztAWWIVN9JdtNw1B6zPzWhhMbG55nBrth4CfVcWE5MeQ9S1ak46hdvBneB19oP2JJA05LNwq53ja6hshAufsLNwhFGHcluaZXGoaK56jlTFPy6mO+3kkjGgN1Hb3AqL0y+RIkJhqCoe42O4lKPEsS+jLVKJHihVhOfExPEgUnfplaWUzV02QdGXFH+4+iy/pCOE/mkuk2GnT+UQocmL2N+WS1oFiT97LCb5nKpvm4WpQJ0sOp/ZYp+sYyH24lG0XDSHDmI+KLcIO0nqNClVbfLY93ySSyNxGBGqGh4vmMHmCNNRul+ke0MFjwTCufGseJshonqNoCS2oDpeeRQkGEGUDuZdXHQSI33j6JwxWO5E2pFxZ2Ccf12v394JVZb7SEYz9eIM4YFtgSTvA9Oa5W55h5MPoteYBoY17cpceeZoj0umuLFSTAzK1kQlXtuhtJp8/jNkC0g5MocNlNKJNBrgSIuPHpquZgw4mY8bKabuNvqktymzekX7koK0oZlIocH6xDEUdC0ecD5SU5bI5kTjaeOZSmwkiWiPitapgLE8zW9kyASWtc6JGhHjEHwUe9gaFz1ExoFtuITB+yaHSSZtBPyI9UOQ5GqpuLwqTczqtJxdLTlAmNNlSjLXMlyJk3eniCIc+BMDc3APfeEXC8xRV3oH/UkUC2wfbmPkhLg8mOGFl4EPhmlxAk+Ij1lC7ULmrjtqXmaNOgB71505ecKRnJ+Weviw7R6uYJ7qbTAaO4uv8ZTAHI7imyYUNCEFSkQYp+IcSf8A5ELKcRILseCDOc5jRIaS7fNp6Lu+LlIsC9nMnOHC4a3plv6INpU8G4w7SvqFftBhtEDtl4PQRPLRO25D1IfLgU8y+Fp03nKySTzFvMoGGRfmjcb4HPAhsRhSzXKe5zT6BCr7veOYAD0i4piCz75p43V3JcmVAeuY0cE5rQ4NMEai/qpxlBbbct422O5wpP8A7M3h85Wlk+sBWyngiVGDcf0R3zC7yge8x+OxGGYY7svzBSzlN8GMVVIsiGbhBqAG23077TfwQNlJ7mhVTmVr4d9ssOnl85C5Mq/mNRbvu6EluDqaGnryBn0RjJiPIaJJb/iJY8PqHRtSd9PC2q78SgPJEB7riKYjA1wb5j0I+I0TBmxmcFYizB/lXH3zEdP3Rbx7TtlG2El9Zws18+IWbL5ImnOBwB/qdTY+NCeoFMjzLU0Og95GSSbEDRwb3DNGo3P7LjmRTRM0Y3IuJOFamYyQe8JgGN+biRkzo20CN0qFWpmOUOJibi0CREm+6Wz40NXKdpK21SK+DqAD/LLTzI1/dEHT6wCf+NXB1KL4uyfH5SsDL9ZpXI3tAOpiDLmdIdp3owTfAMDYAPUw/mZ9Zrpyi9tpj4J4I7qRtvvbf8QtF7eyCySDcz5fNA9/WFjqxc9AC1uje0QDe7fgplYe4luXE9+luIH8v7QyGNnoIHityZQIWDTkr6u/rDHhNWNuuV3yLggXKD1zOfEynkx+jhWGmfZis54/uaC3ujMUhiSeZVjfaOSJ2CzDsuoscTu9p0PiI6LmYCGURzYMKKQa9zsrRmOjQ0gdNiAgOaxUcmBR1/MYhoBl8H/Z8wpSWvr+5v4gXVSlGlTMioJnQgRHPsxdOXLtHR/mKyoGIK194HEcOYADTA5+6P5XDMSeYC0nsBHOHYcBkvFMwf1NHxgynDMpFQHc7uLP6R2p7Jw9zDb/AKQwz0cWgT4pQU380WLvszD/AMPYSYI15LXyus9BQlfLGm4KNI8Gx8EkZ/vNO37CCqnLIe94B5tdHwTlbIRYElbUYVNGEpcDpu7WcQbzlPwhLya3IOKnbcZ9SiNYrhBptmQ8aCdPMHVLXI5b1CosavG3FymEoEm9MZRqQw38vitZfvHDIALuaDMI3UBxjbL9QgGRl9hFEs3bGXq1KOWHUoPMED0AlH5ty8jmYuLKG4biJOq07NA7R0tJSceLM5v2j82dMVeQ1cq9r26gkzuDblyTzp2r1CokarExpTOJqG8+VoSgiLGMb7hqeCIF6hBPO/yKF8oP5biQiLDGgR+lr7Gwdf8AnwS/KD0SIQxr2Jn4rGQCx2HExo6oHW5xMqlMTH1K5/iYzr8rH+4nW4YzLJaWtIERf1TV1LAkAi4I0eEihNFlSk0ZRTsNJLp+Clbyk3c78KB7Tz2IrPL8kCiIu51NpvyaBFivWcYa3JzE42zE7XNS9Phr3nK+oyOfswDHeCltqEVbURoxOW5MdwuB/Lhz8xy6DNcd7Yi+3mg8r5apYrNhQii0VbUrVPdDSNoIB8plNO3H80Vi04U/WT/g+IeZ9mJG8/RLGoxnq/4ldsO6gafAIcfa0yNyQ3OPKQqV1QYVur9pK+AA7ggP7xFuPJDm4c5g0SZaGkbQBdWqXUbbu5FkONzvIqv2i2CNSSMl3XIzAafBKzqPzRmF65Ud/eNFjQSXtIcdpB8yQloV29yliWPCianDvatu1kA6SBJ81Lm2jkmX4SrCiKjZ9qXXotP+648iYSA+NeQ0MopFRtvE6zRApsaNgxseglASrGw0waTHXMh+KzD/ADSGnTtNefv9k5MOMj54hsr4m2rjsQQef0ZXDxF9jsVr+NBzRjFZ3N8rBPpPJ7TXDTbzslLsbox5zKByJpu4EC0f+ozSeyIiOcjNYdyoONEF7hPPbVZGb0LUj/A6rdHU3DbtfKJUzAMeI1M24f5B/UIOEPaMzyeoEW77qR8tGhCUrfcioA0SWkkDnHoCuV7jKB94rRMEuzZA7YAePvMJ9Vr3VVf3nFNxvcZpjGd8RyBOnkpvH7zDja6uKYmu57hlfBm0kSbW7IH1VI2gciDa4uxcaeXZbti0F0xKWHW6ESnrN3zMvEuYIBa3mNIv15z8VSikjgxiOpNMlfcxagxgcJrNtctztnn8t0TbytBD+tQ/NjFgkTYqV6ZIcyXAC8MzCeViVOuCuCefvFrqQ3uIVuMFWQ6iANjljusVpAUw1tebiFWjUpXpaEQTI+Gydiy8d1GOyZTTARWlWfMOJI5SfmUxmNcND2pfQjTMLaZLWnS4nwspWze1RTFVMYNKnaWi0b385XeVyKqS+dFPPcZpVWn9REdQk5FPYEbjyq/UWxD2XhjXm1+fSwuuxlwO6hnFjbuF9pnjbol8qYSsicCQ7hMmZWfia4m+WeMxHEKtYjNTZY7HL6SV9GNKmEcEzzU1nkPqAP7x5tKo9okkC0+zAIA8/RT70Q/+ZZZYcf1N7DYbChoDDVe+JIqvOWTYmBAnQ2B0RNrgq+kRH4DI7bnHErToAEe5HK0eKgOfyfOxlhxbR6FE0OF0M7nCjTDbS5xMCxtpfVAMLNwHgZCFFuJTiLG03QKgnlePQEzrrCKiOLv9oWL1i9tTyGN4gHOcyjmZU/Vq2eRMAyvX0XkxDcW4nnapVyPsCcwDMQ4OBfTc9+lyHW6ZhCZlyu9+viCmPHj4KTfwOCpVG5i+kyNQ94Dj0ADSoAHPZlf4gJxiXmOU61Om6Kbg+YF5Lb3NiOY5JL41Y9xjDJkW3oQeIL6jhMACOyLW3uLSubEmLvn+5mDKAKH8x6jw9jhJa9gG4qz8oQFkX8pnHO49wYnW4cyffq1I1BaB6zog84HQqCNW90BGnCm0524UiNADJ77m5TPxOJjtYTC2fb2YPC5K2Y5MhH6XG57mgSnLhRhakfzB/FMtAgn9oPGcPLRvfS9j3BA2Bl5McmvRjVTsMyoNC4c75fgosjoDKQytzULUyGA8h0Hcgxz94FAgydqKisj4Tw1XJL2Ay1p5dltj6QU1XyAUx/mKUoB6eJduHpx7uXoRCUzuWr+4AyMOS1wjMobenPM5tlfj0pdef9yXJr1Dc3/EFhsVRa/3Wk7S8SO7mULYWUdXDOpR17r9oPibM4AaYvoDP7pGNWV+Vh4MuHGC1zPZgngQH6bEemn0VTK3zFe/pBfX4CSsZbgmOEVGU3dMs+Mm6S2TLjNgkfvJjkxZD1NGnVptEZIjqR8ComZyeaMqxqhHVQn+MtAhrGjrqe/mUwYmPvxF70HcG+tnmap/2xZM2oPrDGeuqiWJoweyJ7wPqmgBh7wfxbg9yn55zbBjO+b+iEaZTzZgNqlJ5nfmJ3HcBPyWNidDNXIjirkU6b36C3WD8wr9Po8mZeCJHnz48DdTpeDBAn75FLy6DIjUROTVowsGGpOcdZnvsPDkkPg2GqH6COXMH5uWfh6hM5j/ANx+QWf4B+U/xBrKfzTz9J9EOgUHMd1sB5knyVTnUFfVksT0kXCr0EjdSpkaIYXyYsIHO8A7peHEuViXav1leozHCo8aXHaNSgxo9q0tJH9xidY0S/Dkcf4+R9ain1NHlgPtF62IbbK4Eci4XHRb4G9xGLnQ8XzK1OHPqkeyflB2z5fN0ibpmF9liv5i820gbiYzieD1wwtaaIJEB5OaPXWFyMofc3P2i8mQFKQkTzuIoupf5Vdr6jiQWupA6aRPOfJegmQZBaCv1kQZ1NM13NPgXDcMWuNXFkAkdmTnEDnB57clM7MzXtAjfUo4szWq8EpEB9N7izW7jpHdMeq899V69lcxqPXLTztai17nOa6pE6FhHkXQvQUMlBq/mSNqkYkgGbH4Wo0yQauaJ0I17zOn3K7KuHdtYivqIH4lgPSJ67EigRYCeVx8Sp9Q+nVKU3/MzFkyFueJj4lrIhtMgx7wfaf9pmfNStkR1srRlQQqbDS2XsgeZt6zN1LtANmEcrjqJ4jDgQS9o5zv4KvS6go3CbvtFZmdl5avvAYeqzao3lfT01VeTPqX9IFD6VI0ZFO5jZ+sbOBqHtCqCNbOJ8AsxNsNZsdg+/0g5TvF43qUw9MVDlDrzu0/yrH06A8EVJlyZCfvGH8HjV8aAXI+Ij1U74sRPBlIy5PcStXGUW9l3sSZvD5M9e0lumZeNoIjA6NVmY2K43QDi0jKN3XLT6ldj02Yi1HMxsmI9mXwlei6nmz0wJtOp22A9VSdPl6JqJ3qOpqUsQyOybcwTHqSPigzUnyC6/Xmbi9VbuP4j+FoNcSXBjQBfM4geGiVhxZ83BFD943K+Feez+0JUpUJF2Ajk4nzsrl0+3goP5uSeZOw0FiRRIcGZC8Ax2st9uh/lJzacH8oEbj1N8bp5z29VgJe2mANeffZ3xS10+NjSgxj5lHZhKLmPvYzyIRtos6+qTHVYTxyDLik3KWtudNSfDTkpWylH5FfpHjDvWwYnxis6llzECfPoAPvRejocy57UiT5dOcfJMBhuIUgLvDTvIIPgD9UWb4cWPfEPFqQv5YVvFqIM5nOI1/y5+clGuiXGQVYiC2oLimAj+Ex9B3/AFWt/wB1NzempCux6Uk2xuSO9fKKnY/HwCAWOGxaRJG83W6jRliDjNQMWUAEOLmKeMuFsr/ByhPwvJ9f6lgzLU3MLw8izntjmQM3jGvfZfNvnB5A/wDE+uyrv5UxF2HFOrmD2vIMw5sc9j8lVjbyLRWpFkbNjFXYjNGjTqVM9QUwdyKdz0mJWtvRaU8frAUq3a8xiuyncMpMPVzZ9DpukLmI+YyjwhQCx/aKU6ThyA/tDQB5BcXVuYxsybNqij9ZejVbnHtbtvvFxtYH5d6amMAcX/E884m+YsD+88ZxnFVqlW1N9Nv6W5iRbcHeV7WBcaJ3cibI5ahC8Ewj3BwdmAmbWcSPSPXRK1WVEIIjFL1U9hxQVmUQ6nQftuSA3nrJ/dR6XDizZrfiKys6rYNzzuExVSq4sqGo0j+1kgGJu7MCBG116WXSYMQ3AiLxZn6qPYDhdSo9vtHlrP7s4MHlBMheecunUkX/AFLS523XM2cVgKTLh73OGhDjB1jNOu2u6QMmIg1/qIyZG9xGMJiXMIJZJAgkQ4bG0fVTq5xN6CP3hWGHP9QvEOM1AAG0h2puIkctimplL3ur+JwRSOyD+sy3lznS4PIN4c6b7FthA8JVPlRB1FNgJ/POxmHokjPWyxEtAnv7QuD4ItNq+7T94Dab6Ga+FxGHDcjK+o5284F0WbMxYMt19J34fapvj7xdtSqxxy1YnaZB8C1Yuj1DDhe/0ijq8Kn5v6lMR+JvYgiq8OPdAHpdcvw/I5o8f3N/HCrUbphUuK4dzj7NriSfdYx2/hCtOhagC8n873eyv3mngKOEqHN7KsZiQ4WtIgNcCPEHqqMen2jaIl9RXtD1OCYUdqnQgwfey/FogXHomDCSaszDqhXXEs3h1EiWugi5OaI1gXAM9ybsHTCKJHatLYnh9V8HMXR7pJIIBgkAExE/BC2lYi17/WMGW/mHESxVN8AGA1uYtAkuIMSS686D7uvPy49QgBr95Uhwt6TFcPg3XLqsAkuHQWGuvO6kyaxwOU//AGNGnRj6SKjzeJCjbOH2h1m3BOl12kfKxJ21OzoqEUbkN/EuHgtewTyawfIL1U02VhZbiTlwfyytKoyr/wC1SJ0jM4AcpIJ07hzQp8MO7cTMOrFVKVODuPaDacxBBIgemtuasxYcqjnqKbUJcyK3BWU8wfQZa/ZNzvYz81HlNNVkH9JTjzCugRKUuI0xLWUgPvcRaUY0bEf9QwXyKfyiGoYoVAWluW2oMmdo/iE5NM46P9yV22xzE4EAAtgyNC0ZhzHVVLp1Ueo2ftJmysTxcH/h1UW9mj8JgeU/WO1qkm+nIzHjzXwyYwvvP0pciVQifFa3tYzVHNAtDLNPgrtPnOIcKD955+TTJkflmh+HhjW6uJ0A279deiHLj8gLv/QiTrdh8aCv1mzRwJ1DXz1IHqoMj4CvoY3+kb5srtT1K8Xy1KMGk5oJs6Rr5THxQ4UOJt1znX/7AzP4Vwdh0qtzRHacR3kAW35r0H12QdCeY2GC4iytSc4Ujhn2MEy5/wD9n8K3FrlKev8A1EDBzM3heLxVSXdkEcpOn+mDp4pOoyYx95SmM1QNTfw/GK8y936pIywD3y2T5hS58zH5Z2LGATumg7iOKcCKW0yI+JNkePUZsoC1Q+s58eNDd2Z47iVTFBxc+o2ncjKC3WAYgNvrpKp8GFe1v7xQbM3INfabvAuH1C0h72uP6SdfGNbWhb4NMTY4iicvRmjQ4O9oJc9p6AQPVI1WgBAbGYWHKRwYfC4vIYLGZtNQ8k6EAbIF24TWNbP3mks3zGYvH/wtUrPz+0Nhrma1o5AkHfTQ6FetpzSU6iJcEnieNrYZrJBqy8DRpJE6GSRcDpz1TwFPypccAyjlqitNpBu8k9GvPzHmmFKHrQARZeuVazPSYCpMNa++p7bvINJn1Sv8CsGAo/W4nJ5Cp3AEfpL4rhwfaqM50mNpmCQbpzPjcehpErlCRtM5vCW2AEf7ZH7rFF9xb52PXE1eEcCdRIqU3FpEwCbXEGZPyVq4xUQcuTuamLxTzM1KY/5AdeanY5VPCyg+ocmLtfRcNSSf9UjzCYMhPDLJzjUe/M7EVnNblZVaBEZSPWSeqUuZd1L/AHKdpXgmYormWyJaLjRvje+6PI9pVGAGF/NCktdqG98/Q3XnZFVjREajsosRrCYCkbOpipJsBII6kkgFOTCVF4xUaua/m5lsRhqTASzD05FsxgkTMyZJnRF4spNloTZQB1MepxCHBrKbc298sCPEJ+LFtO0NcmbJY3MKmjwfGVSCPdvpc22gx4bJj2oBqJ3AmgZp/mmg5n3sR2Qcw5XMA36pW4s1kcxuwKPqIpV4jTNshcf9ZERM/wB3zXNa8mcMqkekRD8ox5ljWDkLHTrPzUr5qPq6hgM0ZwofScYYCT4jXlOhj4KkalAtQBja5psxVaPdb5H/AM1o1A+s04z/AMYPBYm2RtAE2kZmi2mq+KfCy+p2n2bbQeIvxZjmlpNBgB2IY6e86pmIsbppm4vH2cNYWS+k1h5sJt9+KUup9W3cTJXwgeqZuPoEvgVquWN3E+kKzgfKoMNWRRbf95NGiwtJzOcW/wBwn1n7lEdLuW7oxIz020czsWxnsSQQHZTq02MeR1WrpgpFm4D5SWIAnhH4kvqH8xUc9rZgMtc7C1hp3r2eFUACTbW7mjwLjdamSynB2Adp2jYROWRzU2fT43reIaO4956j22Mpt9pVpseHA2loiCdhr4lLXS4V+UTS7Nxu5maPxY0AtZRM6ntQOR369y5seQ8XQ+gnDDsG6Ersz0g84UXAJOZoHU9khyadPkAu5iNzyYVnFKrrPaxvUAaaAWn5KTU42Cx2NAx7jYp2LXE31EWiJOjhsq9PhYYaNTz8wQZvSTf9Q/CsGwtJokGA65zD/lfpG6DGAps8znYt1GPz4bAeA+BoXOInpIgKw6tDS1FlSOZlcW4TSqvHZFMmfdkGNYkR13QjNko+A9dibjIB/wAo76iOJ/D4pQSZn759N+vNAuvyVtyrf7wnxc3jNRrD4miwQaWg2jX6qhciP+SSlGU8tcUrfiGk4uDKTgGRmy5QBOhMkEnXRdhwENvoD6Qsyl1oTU4VxKlUALWl5k2IA8yRv0lMdcm7jqBjxoo9U0zhGVG9vDN/41SB6Jwd1g7MZNgTJ4n+EKNSHZSIjsk5/Jziu8pPcZ8vywHA+FtplwqdlmgAaI6mAbd38Iw/EUwDHmbDsNRF5zz0PrdaMQbmLIUGCY7Dj/puMakGP/0lnADxcPeo9p1c4caT628OneiGm+kBsiiU4TWp5jmc4cgZIPheFpZsK+rqbj2ueJHEMYHiBDJ5CDPOQEttQoXcw4g5Lc7VNROoH5TLjNo0IiY3XaRsTZLUQcuN9lPEaGMe140nn+y9HLiQi1ikQjmaVWt7T3z5Ex3we5RuHEcApkPoMZDiyRbexPdM6H0WqWyrtaYcaIdwnU8bTdmDWtDhqO185CXk0jldq1/uGMiKdxiArOpukSRt2imnDjCgHuJGRyS3tDu/EFbk3xlB+DT6mUfiG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414" name="Picture 6" descr="http://930010791.r.worldcdn.net/sites/default/files/products/46/35/648.jpg"/>
          <p:cNvPicPr>
            <a:picLocks noChangeAspect="1" noChangeArrowheads="1"/>
          </p:cNvPicPr>
          <p:nvPr/>
        </p:nvPicPr>
        <p:blipFill>
          <a:blip r:embed="rId3"/>
          <a:srcRect/>
          <a:stretch>
            <a:fillRect/>
          </a:stretch>
        </p:blipFill>
        <p:spPr bwMode="auto">
          <a:xfrm>
            <a:off x="4761286" y="2143116"/>
            <a:ext cx="4034146" cy="3143272"/>
          </a:xfrm>
          <a:prstGeom prst="rect">
            <a:avLst/>
          </a:prstGeom>
          <a:ln>
            <a:noFill/>
          </a:ln>
          <a:effectLst>
            <a:outerShdw blurRad="292100" dist="139700" dir="2700000" algn="tl" rotWithShape="0">
              <a:srgbClr val="333333">
                <a:alpha val="65000"/>
              </a:srgbClr>
            </a:outerShdw>
          </a:effectLst>
        </p:spPr>
      </p:pic>
      <p:sp>
        <p:nvSpPr>
          <p:cNvPr id="8" name="7 - TextBox"/>
          <p:cNvSpPr txBox="1"/>
          <p:nvPr/>
        </p:nvSpPr>
        <p:spPr>
          <a:xfrm>
            <a:off x="1000100" y="5929330"/>
            <a:ext cx="2214578" cy="369332"/>
          </a:xfrm>
          <a:prstGeom prst="rect">
            <a:avLst/>
          </a:prstGeom>
          <a:noFill/>
        </p:spPr>
        <p:txBody>
          <a:bodyPr wrap="square" rtlCol="0">
            <a:spAutoFit/>
          </a:bodyPr>
          <a:lstStyle/>
          <a:p>
            <a:r>
              <a:rPr lang="el-GR" dirty="0" smtClean="0"/>
              <a:t>ΜΟΝΕ</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30e5c62c0a8f27b19fa0fb7358c18ed5_XL.jpg"/>
          <p:cNvPicPr>
            <a:picLocks noGrp="1" noChangeAspect="1"/>
          </p:cNvPicPr>
          <p:nvPr>
            <p:ph idx="1"/>
          </p:nvPr>
        </p:nvPicPr>
        <p:blipFill>
          <a:blip r:embed="rId2"/>
          <a:stretch>
            <a:fillRect/>
          </a:stretch>
        </p:blipFill>
        <p:spPr>
          <a:xfrm>
            <a:off x="214282" y="2004992"/>
            <a:ext cx="4357718" cy="3352834"/>
          </a:xfrm>
          <a:prstGeom prst="rect">
            <a:avLst/>
          </a:prstGeom>
          <a:ln>
            <a:noFill/>
          </a:ln>
          <a:effectLst>
            <a:outerShdw blurRad="292100" dist="139700" dir="2700000" algn="tl" rotWithShape="0">
              <a:srgbClr val="333333">
                <a:alpha val="65000"/>
              </a:srgbClr>
            </a:outerShdw>
          </a:effectLst>
        </p:spPr>
      </p:pic>
      <p:pic>
        <p:nvPicPr>
          <p:cNvPr id="5" name="4 - Εικόνα" descr="712px-Pierre-Auguste_Renoir_157.jpg"/>
          <p:cNvPicPr>
            <a:picLocks noChangeAspect="1"/>
          </p:cNvPicPr>
          <p:nvPr/>
        </p:nvPicPr>
        <p:blipFill>
          <a:blip r:embed="rId3"/>
          <a:stretch>
            <a:fillRect/>
          </a:stretch>
        </p:blipFill>
        <p:spPr>
          <a:xfrm>
            <a:off x="4714876" y="2000240"/>
            <a:ext cx="4069080" cy="3429000"/>
          </a:xfrm>
          <a:prstGeom prst="rect">
            <a:avLst/>
          </a:prstGeom>
          <a:ln>
            <a:noFill/>
          </a:ln>
          <a:effectLst>
            <a:outerShdw blurRad="292100" dist="139700" dir="2700000" algn="tl" rotWithShape="0">
              <a:srgbClr val="333333">
                <a:alpha val="65000"/>
              </a:srgbClr>
            </a:outerShdw>
          </a:effectLst>
        </p:spPr>
      </p:pic>
      <p:sp>
        <p:nvSpPr>
          <p:cNvPr id="6" name="5 - TextBox"/>
          <p:cNvSpPr txBox="1"/>
          <p:nvPr/>
        </p:nvSpPr>
        <p:spPr>
          <a:xfrm>
            <a:off x="1214414" y="6072206"/>
            <a:ext cx="1263487" cy="369332"/>
          </a:xfrm>
          <a:prstGeom prst="rect">
            <a:avLst/>
          </a:prstGeom>
          <a:noFill/>
        </p:spPr>
        <p:txBody>
          <a:bodyPr wrap="none" rtlCol="0">
            <a:spAutoFit/>
          </a:bodyPr>
          <a:lstStyle/>
          <a:p>
            <a:r>
              <a:rPr lang="el-GR" dirty="0" smtClean="0"/>
              <a:t>ΡΕΝΟΥΑΡ</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Ντεγκά - Μάθημα χορού 1.JPG"/>
          <p:cNvPicPr>
            <a:picLocks noGrp="1" noChangeAspect="1"/>
          </p:cNvPicPr>
          <p:nvPr>
            <p:ph idx="1"/>
          </p:nvPr>
        </p:nvPicPr>
        <p:blipFill>
          <a:blip r:embed="rId2"/>
          <a:stretch>
            <a:fillRect/>
          </a:stretch>
        </p:blipFill>
        <p:spPr>
          <a:xfrm>
            <a:off x="214282" y="1285860"/>
            <a:ext cx="3714776" cy="4200453"/>
          </a:xfrm>
          <a:prstGeom prst="rect">
            <a:avLst/>
          </a:prstGeom>
          <a:ln>
            <a:noFill/>
          </a:ln>
          <a:effectLst>
            <a:outerShdw blurRad="292100" dist="139700" dir="2700000" algn="tl" rotWithShape="0">
              <a:srgbClr val="333333">
                <a:alpha val="65000"/>
              </a:srgbClr>
            </a:outerShdw>
          </a:effectLst>
        </p:spPr>
      </p:pic>
      <p:pic>
        <p:nvPicPr>
          <p:cNvPr id="5" name="4 - Εικόνα" descr="_1_1.jpg"/>
          <p:cNvPicPr>
            <a:picLocks noChangeAspect="1"/>
          </p:cNvPicPr>
          <p:nvPr/>
        </p:nvPicPr>
        <p:blipFill>
          <a:blip r:embed="rId3"/>
          <a:stretch>
            <a:fillRect/>
          </a:stretch>
        </p:blipFill>
        <p:spPr>
          <a:xfrm>
            <a:off x="4214810" y="1857364"/>
            <a:ext cx="4641369" cy="3357586"/>
          </a:xfrm>
          <a:prstGeom prst="rect">
            <a:avLst/>
          </a:prstGeom>
          <a:ln>
            <a:noFill/>
          </a:ln>
          <a:effectLst>
            <a:outerShdw blurRad="292100" dist="139700" dir="2700000" algn="tl" rotWithShape="0">
              <a:srgbClr val="333333">
                <a:alpha val="65000"/>
              </a:srgbClr>
            </a:outerShdw>
          </a:effectLst>
        </p:spPr>
      </p:pic>
      <p:sp>
        <p:nvSpPr>
          <p:cNvPr id="6" name="5 - TextBox"/>
          <p:cNvSpPr txBox="1"/>
          <p:nvPr/>
        </p:nvSpPr>
        <p:spPr>
          <a:xfrm>
            <a:off x="714348" y="6072206"/>
            <a:ext cx="1104790" cy="369332"/>
          </a:xfrm>
          <a:prstGeom prst="rect">
            <a:avLst/>
          </a:prstGeom>
          <a:noFill/>
        </p:spPr>
        <p:txBody>
          <a:bodyPr wrap="none" rtlCol="0">
            <a:spAutoFit/>
          </a:bodyPr>
          <a:lstStyle/>
          <a:p>
            <a:r>
              <a:rPr lang="el-GR" dirty="0" smtClean="0"/>
              <a:t>ΝΤΕΓΚΑ</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428604"/>
            <a:ext cx="8229600" cy="1066800"/>
          </a:xfrm>
        </p:spPr>
        <p:txBody>
          <a:bodyPr/>
          <a:lstStyle/>
          <a:p>
            <a:r>
              <a:rPr lang="el-GR" dirty="0" smtClean="0"/>
              <a:t>ΈΡΓΑ ΤΟΥ ΚΛΩΝΤ ΜΟΝΕ</a:t>
            </a:r>
            <a:endParaRPr lang="el-GR" dirty="0"/>
          </a:p>
        </p:txBody>
      </p:sp>
      <p:pic>
        <p:nvPicPr>
          <p:cNvPr id="4" name="3 - Θέση περιεχομένου" descr="999px-Claude_Monet,_Impression,_soleil_levant,_1872.jpg"/>
          <p:cNvPicPr>
            <a:picLocks noGrp="1" noChangeAspect="1"/>
          </p:cNvPicPr>
          <p:nvPr>
            <p:ph idx="1"/>
          </p:nvPr>
        </p:nvPicPr>
        <p:blipFill>
          <a:blip r:embed="rId2"/>
          <a:stretch>
            <a:fillRect/>
          </a:stretch>
        </p:blipFill>
        <p:spPr>
          <a:xfrm>
            <a:off x="214282" y="1785926"/>
            <a:ext cx="4088707" cy="3143271"/>
          </a:xfrm>
          <a:prstGeom prst="rect">
            <a:avLst/>
          </a:prstGeom>
          <a:ln>
            <a:noFill/>
          </a:ln>
          <a:effectLst>
            <a:outerShdw blurRad="292100" dist="139700" dir="2700000" algn="tl" rotWithShape="0">
              <a:srgbClr val="333333">
                <a:alpha val="65000"/>
              </a:srgbClr>
            </a:outerShdw>
          </a:effectLst>
        </p:spPr>
      </p:pic>
      <p:sp>
        <p:nvSpPr>
          <p:cNvPr id="6" name="5 - TextBox"/>
          <p:cNvSpPr txBox="1"/>
          <p:nvPr/>
        </p:nvSpPr>
        <p:spPr>
          <a:xfrm>
            <a:off x="142844" y="5214950"/>
            <a:ext cx="4286279" cy="646331"/>
          </a:xfrm>
          <a:prstGeom prst="rect">
            <a:avLst/>
          </a:prstGeom>
          <a:noFill/>
        </p:spPr>
        <p:txBody>
          <a:bodyPr wrap="square" rtlCol="0">
            <a:spAutoFit/>
          </a:bodyPr>
          <a:lstStyle/>
          <a:p>
            <a:r>
              <a:rPr lang="en-US" dirty="0" smtClean="0"/>
              <a:t>“</a:t>
            </a:r>
            <a:r>
              <a:rPr lang="el-GR" i="1" dirty="0" err="1" smtClean="0"/>
              <a:t>Impression</a:t>
            </a:r>
            <a:r>
              <a:rPr lang="el-GR" i="1" dirty="0" smtClean="0"/>
              <a:t> </a:t>
            </a:r>
            <a:r>
              <a:rPr lang="en-US" i="1" dirty="0" smtClean="0"/>
              <a:t>S</a:t>
            </a:r>
            <a:r>
              <a:rPr lang="el-GR" i="1" dirty="0" err="1" smtClean="0"/>
              <a:t>oleil</a:t>
            </a:r>
            <a:r>
              <a:rPr lang="el-GR" i="1" dirty="0" smtClean="0"/>
              <a:t> </a:t>
            </a:r>
            <a:r>
              <a:rPr lang="en-US" i="1" dirty="0" smtClean="0"/>
              <a:t>L</a:t>
            </a:r>
            <a:r>
              <a:rPr lang="el-GR" i="1" dirty="0" err="1" smtClean="0"/>
              <a:t>evant</a:t>
            </a:r>
            <a:r>
              <a:rPr lang="el-GR" dirty="0" smtClean="0"/>
              <a:t> </a:t>
            </a:r>
            <a:r>
              <a:rPr lang="en-US" dirty="0" smtClean="0"/>
              <a:t>”</a:t>
            </a:r>
            <a:r>
              <a:rPr lang="el-GR" dirty="0" smtClean="0"/>
              <a:t>(</a:t>
            </a:r>
            <a:r>
              <a:rPr lang="el-GR" i="1" dirty="0" smtClean="0"/>
              <a:t>Εντύπωση,</a:t>
            </a:r>
            <a:r>
              <a:rPr lang="en-US" i="1" dirty="0" smtClean="0"/>
              <a:t> </a:t>
            </a:r>
            <a:r>
              <a:rPr lang="el-GR" i="1" dirty="0" smtClean="0"/>
              <a:t>ήλιος που ανατέλλει</a:t>
            </a:r>
            <a:r>
              <a:rPr lang="el-GR" dirty="0" smtClean="0"/>
              <a:t>)</a:t>
            </a:r>
            <a:endParaRPr lang="el-GR" dirty="0"/>
          </a:p>
        </p:txBody>
      </p:sp>
      <p:pic>
        <p:nvPicPr>
          <p:cNvPr id="7" name="6 - Εικόνα" descr="μπζ1.jpg"/>
          <p:cNvPicPr>
            <a:picLocks noChangeAspect="1"/>
          </p:cNvPicPr>
          <p:nvPr/>
        </p:nvPicPr>
        <p:blipFill>
          <a:blip r:embed="rId3"/>
          <a:stretch>
            <a:fillRect/>
          </a:stretch>
        </p:blipFill>
        <p:spPr>
          <a:xfrm>
            <a:off x="4429124" y="1928802"/>
            <a:ext cx="4515478" cy="2714644"/>
          </a:xfrm>
          <a:prstGeom prst="rect">
            <a:avLst/>
          </a:prstGeom>
          <a:ln>
            <a:noFill/>
          </a:ln>
          <a:effectLst>
            <a:outerShdw blurRad="292100" dist="139700" dir="2700000" algn="tl" rotWithShape="0">
              <a:srgbClr val="333333">
                <a:alpha val="65000"/>
              </a:srgbClr>
            </a:outerShdw>
          </a:effectLst>
        </p:spPr>
      </p:pic>
      <p:sp>
        <p:nvSpPr>
          <p:cNvPr id="8" name="7 - TextBox"/>
          <p:cNvSpPr txBox="1"/>
          <p:nvPr/>
        </p:nvSpPr>
        <p:spPr>
          <a:xfrm>
            <a:off x="5357818" y="5214950"/>
            <a:ext cx="2823209" cy="369332"/>
          </a:xfrm>
          <a:prstGeom prst="rect">
            <a:avLst/>
          </a:prstGeom>
          <a:noFill/>
        </p:spPr>
        <p:txBody>
          <a:bodyPr wrap="none" rtlCol="0">
            <a:spAutoFit/>
          </a:bodyPr>
          <a:lstStyle/>
          <a:p>
            <a:r>
              <a:rPr lang="en-US" dirty="0" smtClean="0"/>
              <a:t>“</a:t>
            </a:r>
            <a:r>
              <a:rPr lang="el-GR" dirty="0" smtClean="0"/>
              <a:t>Βαρκάδα στο Σηκουάνα</a:t>
            </a:r>
            <a:r>
              <a:rPr lang="en-US" dirty="0" smtClean="0"/>
              <a:t>”</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μπζ2.jpg"/>
          <p:cNvPicPr>
            <a:picLocks noGrp="1" noChangeAspect="1"/>
          </p:cNvPicPr>
          <p:nvPr>
            <p:ph idx="1"/>
          </p:nvPr>
        </p:nvPicPr>
        <p:blipFill>
          <a:blip r:embed="rId2"/>
          <a:stretch>
            <a:fillRect/>
          </a:stretch>
        </p:blipFill>
        <p:spPr>
          <a:xfrm>
            <a:off x="214282" y="1357298"/>
            <a:ext cx="4468675" cy="3500462"/>
          </a:xfrm>
          <a:prstGeom prst="rect">
            <a:avLst/>
          </a:prstGeom>
          <a:ln>
            <a:noFill/>
          </a:ln>
          <a:effectLst>
            <a:outerShdw blurRad="292100" dist="139700" dir="2700000" algn="tl" rotWithShape="0">
              <a:srgbClr val="333333">
                <a:alpha val="65000"/>
              </a:srgbClr>
            </a:outerShdw>
          </a:effectLst>
        </p:spPr>
      </p:pic>
      <p:pic>
        <p:nvPicPr>
          <p:cNvPr id="5" name="4 - Εικόνα" descr="μπζ3.jpg"/>
          <p:cNvPicPr>
            <a:picLocks noChangeAspect="1"/>
          </p:cNvPicPr>
          <p:nvPr/>
        </p:nvPicPr>
        <p:blipFill>
          <a:blip r:embed="rId3"/>
          <a:stretch>
            <a:fillRect/>
          </a:stretch>
        </p:blipFill>
        <p:spPr>
          <a:xfrm>
            <a:off x="4786314" y="1357298"/>
            <a:ext cx="4200554" cy="3500462"/>
          </a:xfrm>
          <a:prstGeom prst="rect">
            <a:avLst/>
          </a:prstGeom>
          <a:ln>
            <a:noFill/>
          </a:ln>
          <a:effectLst>
            <a:outerShdw blurRad="292100" dist="139700" dir="2700000" algn="tl" rotWithShape="0">
              <a:srgbClr val="333333">
                <a:alpha val="65000"/>
              </a:srgbClr>
            </a:outerShdw>
          </a:effectLst>
        </p:spPr>
      </p:pic>
      <p:sp>
        <p:nvSpPr>
          <p:cNvPr id="6" name="5 - TextBox"/>
          <p:cNvSpPr txBox="1"/>
          <p:nvPr/>
        </p:nvSpPr>
        <p:spPr>
          <a:xfrm>
            <a:off x="928662" y="5429264"/>
            <a:ext cx="2438488" cy="369332"/>
          </a:xfrm>
          <a:prstGeom prst="rect">
            <a:avLst/>
          </a:prstGeom>
          <a:noFill/>
        </p:spPr>
        <p:txBody>
          <a:bodyPr wrap="none" rtlCol="0">
            <a:spAutoFit/>
          </a:bodyPr>
          <a:lstStyle/>
          <a:p>
            <a:r>
              <a:rPr lang="en-US" dirty="0" smtClean="0"/>
              <a:t>“</a:t>
            </a:r>
            <a:r>
              <a:rPr lang="el-GR" dirty="0" smtClean="0"/>
              <a:t>Άποψη της Βενετίας</a:t>
            </a:r>
            <a:r>
              <a:rPr lang="en-US" dirty="0" smtClean="0"/>
              <a:t>”</a:t>
            </a:r>
            <a:endParaRPr lang="el-GR" dirty="0"/>
          </a:p>
        </p:txBody>
      </p:sp>
      <p:sp>
        <p:nvSpPr>
          <p:cNvPr id="7" name="6 - TextBox"/>
          <p:cNvSpPr txBox="1"/>
          <p:nvPr/>
        </p:nvSpPr>
        <p:spPr>
          <a:xfrm>
            <a:off x="4857752" y="5429264"/>
            <a:ext cx="3725700" cy="369332"/>
          </a:xfrm>
          <a:prstGeom prst="rect">
            <a:avLst/>
          </a:prstGeom>
          <a:noFill/>
        </p:spPr>
        <p:txBody>
          <a:bodyPr wrap="none" rtlCol="0">
            <a:spAutoFit/>
          </a:bodyPr>
          <a:lstStyle/>
          <a:p>
            <a:r>
              <a:rPr lang="en-US" dirty="0" smtClean="0"/>
              <a:t>“</a:t>
            </a:r>
            <a:r>
              <a:rPr lang="el-GR" dirty="0" smtClean="0"/>
              <a:t>Κόκκινες βάρκες στην </a:t>
            </a:r>
            <a:r>
              <a:rPr lang="el-GR" dirty="0" err="1" smtClean="0"/>
              <a:t>Αρτζεντίλ</a:t>
            </a:r>
            <a:r>
              <a:rPr lang="en-US" dirty="0" smtClean="0"/>
              <a:t>”</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μπζ4.jpg"/>
          <p:cNvPicPr>
            <a:picLocks noGrp="1" noChangeAspect="1"/>
          </p:cNvPicPr>
          <p:nvPr>
            <p:ph idx="1"/>
          </p:nvPr>
        </p:nvPicPr>
        <p:blipFill>
          <a:blip r:embed="rId2"/>
          <a:stretch>
            <a:fillRect/>
          </a:stretch>
        </p:blipFill>
        <p:spPr>
          <a:xfrm>
            <a:off x="142844" y="1428736"/>
            <a:ext cx="4420827" cy="3286148"/>
          </a:xfrm>
          <a:prstGeom prst="rect">
            <a:avLst/>
          </a:prstGeom>
          <a:ln>
            <a:noFill/>
          </a:ln>
          <a:effectLst>
            <a:outerShdw blurRad="292100" dist="139700" dir="2700000" algn="tl" rotWithShape="0">
              <a:srgbClr val="333333">
                <a:alpha val="65000"/>
              </a:srgbClr>
            </a:outerShdw>
          </a:effectLst>
        </p:spPr>
      </p:pic>
      <p:sp>
        <p:nvSpPr>
          <p:cNvPr id="5" name="4 - TextBox"/>
          <p:cNvSpPr txBox="1"/>
          <p:nvPr/>
        </p:nvSpPr>
        <p:spPr>
          <a:xfrm>
            <a:off x="714348" y="5143512"/>
            <a:ext cx="2956259" cy="369332"/>
          </a:xfrm>
          <a:prstGeom prst="rect">
            <a:avLst/>
          </a:prstGeom>
          <a:noFill/>
        </p:spPr>
        <p:txBody>
          <a:bodyPr wrap="none" rtlCol="0">
            <a:spAutoFit/>
          </a:bodyPr>
          <a:lstStyle/>
          <a:p>
            <a:r>
              <a:rPr lang="en-US" dirty="0" smtClean="0"/>
              <a:t>“</a:t>
            </a:r>
            <a:r>
              <a:rPr lang="el-GR" dirty="0" err="1" smtClean="0"/>
              <a:t>Ρεγκάτες</a:t>
            </a:r>
            <a:r>
              <a:rPr lang="el-GR" dirty="0" smtClean="0"/>
              <a:t>  στην </a:t>
            </a:r>
            <a:r>
              <a:rPr lang="el-GR" dirty="0" err="1" smtClean="0"/>
              <a:t>Αρτζεντίλ</a:t>
            </a:r>
            <a:r>
              <a:rPr lang="en-US" dirty="0" smtClean="0"/>
              <a:t>”</a:t>
            </a:r>
            <a:endParaRPr lang="el-GR" dirty="0"/>
          </a:p>
        </p:txBody>
      </p:sp>
      <p:pic>
        <p:nvPicPr>
          <p:cNvPr id="6" name="5 - Εικόνα" descr="μπζ5.jpg"/>
          <p:cNvPicPr>
            <a:picLocks noChangeAspect="1"/>
          </p:cNvPicPr>
          <p:nvPr/>
        </p:nvPicPr>
        <p:blipFill>
          <a:blip r:embed="rId3"/>
          <a:stretch>
            <a:fillRect/>
          </a:stretch>
        </p:blipFill>
        <p:spPr>
          <a:xfrm>
            <a:off x="4714876" y="1380159"/>
            <a:ext cx="4275290" cy="3334725"/>
          </a:xfrm>
          <a:prstGeom prst="rect">
            <a:avLst/>
          </a:prstGeom>
          <a:ln>
            <a:noFill/>
          </a:ln>
          <a:effectLst>
            <a:outerShdw blurRad="292100" dist="139700" dir="2700000" algn="tl" rotWithShape="0">
              <a:srgbClr val="333333">
                <a:alpha val="65000"/>
              </a:srgbClr>
            </a:outerShdw>
          </a:effectLst>
        </p:spPr>
      </p:pic>
      <p:sp>
        <p:nvSpPr>
          <p:cNvPr id="7" name="6 - TextBox"/>
          <p:cNvSpPr txBox="1"/>
          <p:nvPr/>
        </p:nvSpPr>
        <p:spPr>
          <a:xfrm>
            <a:off x="6072198" y="5143512"/>
            <a:ext cx="1364476" cy="369332"/>
          </a:xfrm>
          <a:prstGeom prst="rect">
            <a:avLst/>
          </a:prstGeom>
          <a:noFill/>
        </p:spPr>
        <p:txBody>
          <a:bodyPr wrap="none" rtlCol="0">
            <a:spAutoFit/>
          </a:bodyPr>
          <a:lstStyle/>
          <a:p>
            <a:r>
              <a:rPr lang="en-US" dirty="0" smtClean="0"/>
              <a:t>“</a:t>
            </a:r>
            <a:r>
              <a:rPr lang="el-GR" dirty="0" smtClean="0"/>
              <a:t>Νούφαρα</a:t>
            </a:r>
            <a:r>
              <a:rPr lang="en-US" dirty="0" smtClean="0"/>
              <a:t>”</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217</TotalTime>
  <Words>183</Words>
  <Application>Microsoft Office PowerPoint</Application>
  <PresentationFormat>Προβολή στην οθόνη (4:3)</PresentationFormat>
  <Paragraphs>26</Paragraphs>
  <Slides>12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Αστικό</vt:lpstr>
      <vt:lpstr>ΟΣΚΑΡ ΚΛΩΝΤ ΜΟΝΕ</vt:lpstr>
      <vt:lpstr>ΒΙΟΓΡΑΦΙΑ</vt:lpstr>
      <vt:lpstr>ΙΜΠΡΕΣΙΟΝΙΣΜΟΣ </vt:lpstr>
      <vt:lpstr>ΈΡΓΑ ΕΠΗΡΕΑΣΜΕΝΑ ΑΠΌ ΤΟΝ ΙΜΠΡΕΣΙΟΝΙΣΜΟ</vt:lpstr>
      <vt:lpstr>Διαφάνεια 5</vt:lpstr>
      <vt:lpstr>Διαφάνεια 6</vt:lpstr>
      <vt:lpstr>ΈΡΓΑ ΤΟΥ ΚΛΩΝΤ ΜΟΝΕ</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ΚΛΩΝΤ ΜΟΝΕ</dc:title>
  <dc:creator>user</dc:creator>
  <cp:lastModifiedBy>.</cp:lastModifiedBy>
  <cp:revision>24</cp:revision>
  <dcterms:created xsi:type="dcterms:W3CDTF">2015-10-21T13:30:29Z</dcterms:created>
  <dcterms:modified xsi:type="dcterms:W3CDTF">2016-01-26T21:03:36Z</dcterms:modified>
</cp:coreProperties>
</file>